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notesMasterIdLst>
    <p:notesMasterId r:id="rId17"/>
  </p:notesMasterIdLst>
  <p:handoutMasterIdLst>
    <p:handoutMasterId r:id="rId18"/>
  </p:handoutMasterIdLst>
  <p:sldIdLst>
    <p:sldId id="801" r:id="rId2"/>
    <p:sldId id="768" r:id="rId3"/>
    <p:sldId id="784" r:id="rId4"/>
    <p:sldId id="717" r:id="rId5"/>
    <p:sldId id="779" r:id="rId6"/>
    <p:sldId id="776" r:id="rId7"/>
    <p:sldId id="790" r:id="rId8"/>
    <p:sldId id="802" r:id="rId9"/>
    <p:sldId id="774" r:id="rId10"/>
    <p:sldId id="780" r:id="rId11"/>
    <p:sldId id="783" r:id="rId12"/>
    <p:sldId id="787" r:id="rId13"/>
    <p:sldId id="778" r:id="rId14"/>
    <p:sldId id="771" r:id="rId15"/>
    <p:sldId id="78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 Lingfeng" initials="ZLF" lastIdx="2" clrIdx="0">
    <p:extLst>
      <p:ext uri="{19B8F6BF-5375-455C-9EA6-DF929625EA0E}">
        <p15:presenceInfo xmlns:p15="http://schemas.microsoft.com/office/powerpoint/2012/main" userId="Zhou Ling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727"/>
    <a:srgbClr val="CC0000"/>
    <a:srgbClr val="FF00FF"/>
    <a:srgbClr val="5FADE4"/>
    <a:srgbClr val="5B9BD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75459" autoAdjust="0"/>
  </p:normalViewPr>
  <p:slideViewPr>
    <p:cSldViewPr snapToGrid="0">
      <p:cViewPr varScale="1">
        <p:scale>
          <a:sx n="52" d="100"/>
          <a:sy n="52" d="100"/>
        </p:scale>
        <p:origin x="1104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566"/>
    </p:cViewPr>
  </p:sorter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D0B004-68E8-4F09-A7D1-1D19157E4E4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159C688D-0CB9-40CA-8DBA-E88D1ACBD14C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解析排量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1F5648-0AAB-4673-A0C6-4084B5B28527}" type="parTrans" cxnId="{7E514D5E-6E3E-4E2D-8F51-615DB4BA4DEE}">
      <dgm:prSet/>
      <dgm:spPr/>
      <dgm:t>
        <a:bodyPr/>
        <a:lstStyle/>
        <a:p>
          <a:endParaRPr lang="zh-CN" altLang="en-US"/>
        </a:p>
      </dgm:t>
    </dgm:pt>
    <dgm:pt modelId="{C4143401-12FC-42D6-900D-6E3397C28EC3}" type="sibTrans" cxnId="{7E514D5E-6E3E-4E2D-8F51-615DB4BA4DEE}">
      <dgm:prSet/>
      <dgm:spPr/>
      <dgm:t>
        <a:bodyPr/>
        <a:lstStyle/>
        <a:p>
          <a:endParaRPr lang="zh-CN" altLang="en-US"/>
        </a:p>
      </dgm:t>
    </dgm:pt>
    <dgm:pt modelId="{6506C204-CC8C-4170-A8A0-877E7B8C77D7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核定减量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8BE783-EA2B-4F65-B2F2-494D785A427E}" type="parTrans" cxnId="{6AF14B05-FC60-4D26-924C-E376BF6D5E87}">
      <dgm:prSet/>
      <dgm:spPr/>
      <dgm:t>
        <a:bodyPr/>
        <a:lstStyle/>
        <a:p>
          <a:endParaRPr lang="zh-CN" altLang="en-US"/>
        </a:p>
      </dgm:t>
    </dgm:pt>
    <dgm:pt modelId="{18FE4A57-AA43-4550-A035-979D5AF7890F}" type="sibTrans" cxnId="{6AF14B05-FC60-4D26-924C-E376BF6D5E87}">
      <dgm:prSet/>
      <dgm:spPr/>
      <dgm:t>
        <a:bodyPr/>
        <a:lstStyle/>
        <a:p>
          <a:endParaRPr lang="zh-CN" altLang="en-US"/>
        </a:p>
      </dgm:t>
    </dgm:pt>
    <dgm:pt modelId="{24FA300C-54CB-4BBC-B954-4BFF88404254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分配负荷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22ECDE-1C6A-4103-8FCC-ADC039E2ECDA}" type="parTrans" cxnId="{55D9FC28-4B3B-44B1-BFBE-ACD020B124FD}">
      <dgm:prSet/>
      <dgm:spPr/>
      <dgm:t>
        <a:bodyPr/>
        <a:lstStyle/>
        <a:p>
          <a:endParaRPr lang="zh-CN" altLang="en-US"/>
        </a:p>
      </dgm:t>
    </dgm:pt>
    <dgm:pt modelId="{E8214413-2A2F-46DE-B3E5-2F787FE6FA76}" type="sibTrans" cxnId="{55D9FC28-4B3B-44B1-BFBE-ACD020B124FD}">
      <dgm:prSet/>
      <dgm:spPr/>
      <dgm:t>
        <a:bodyPr/>
        <a:lstStyle/>
        <a:p>
          <a:endParaRPr lang="zh-CN" altLang="en-US"/>
        </a:p>
      </dgm:t>
    </dgm:pt>
    <dgm:pt modelId="{BF14672C-E47C-4FAD-8050-B814D9C28498}" type="pres">
      <dgm:prSet presAssocID="{BDD0B004-68E8-4F09-A7D1-1D19157E4E47}" presName="linearFlow" presStyleCnt="0">
        <dgm:presLayoutVars>
          <dgm:dir/>
          <dgm:resizeHandles val="exact"/>
        </dgm:presLayoutVars>
      </dgm:prSet>
      <dgm:spPr/>
    </dgm:pt>
    <dgm:pt modelId="{E22D1E2D-924E-4223-A340-90F0E37EAA2B}" type="pres">
      <dgm:prSet presAssocID="{159C688D-0CB9-40CA-8DBA-E88D1ACBD14C}" presName="composite" presStyleCnt="0"/>
      <dgm:spPr/>
    </dgm:pt>
    <dgm:pt modelId="{1D3FCB35-CFCB-4B1D-9084-AE26359A355E}" type="pres">
      <dgm:prSet presAssocID="{159C688D-0CB9-40CA-8DBA-E88D1ACBD14C}" presName="imgShp" presStyleLbl="fgImgPlace1" presStyleIdx="0" presStyleCnt="3"/>
      <dgm:spPr/>
    </dgm:pt>
    <dgm:pt modelId="{02FE7040-68C4-4D85-B2BE-710216B929D0}" type="pres">
      <dgm:prSet presAssocID="{159C688D-0CB9-40CA-8DBA-E88D1ACBD14C}" presName="txShp" presStyleLbl="node1" presStyleIdx="0" presStyleCnt="3" custScaleX="899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52555B-3735-4023-9381-D41DE2D8DD1B}" type="pres">
      <dgm:prSet presAssocID="{C4143401-12FC-42D6-900D-6E3397C28EC3}" presName="spacing" presStyleCnt="0"/>
      <dgm:spPr/>
    </dgm:pt>
    <dgm:pt modelId="{54E70CD5-9945-499E-9A77-3A21F0B7BF18}" type="pres">
      <dgm:prSet presAssocID="{6506C204-CC8C-4170-A8A0-877E7B8C77D7}" presName="composite" presStyleCnt="0"/>
      <dgm:spPr/>
    </dgm:pt>
    <dgm:pt modelId="{955861FF-7748-405D-AE9C-2236C0D02B95}" type="pres">
      <dgm:prSet presAssocID="{6506C204-CC8C-4170-A8A0-877E7B8C77D7}" presName="imgShp" presStyleLbl="fgImgPlace1" presStyleIdx="1" presStyleCnt="3"/>
      <dgm:spPr/>
    </dgm:pt>
    <dgm:pt modelId="{4FDE334A-B169-43ED-89AF-85306985B438}" type="pres">
      <dgm:prSet presAssocID="{6506C204-CC8C-4170-A8A0-877E7B8C77D7}" presName="txShp" presStyleLbl="node1" presStyleIdx="1" presStyleCnt="3" custScaleX="899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0EE2FD-93B6-4E47-AD09-24033FBFA6DF}" type="pres">
      <dgm:prSet presAssocID="{18FE4A57-AA43-4550-A035-979D5AF7890F}" presName="spacing" presStyleCnt="0"/>
      <dgm:spPr/>
    </dgm:pt>
    <dgm:pt modelId="{BEC83AB8-6ABA-4334-8239-C1F986DA2E2C}" type="pres">
      <dgm:prSet presAssocID="{24FA300C-54CB-4BBC-B954-4BFF88404254}" presName="composite" presStyleCnt="0"/>
      <dgm:spPr/>
    </dgm:pt>
    <dgm:pt modelId="{A877DB8E-3B7D-47EF-9930-599924BD0566}" type="pres">
      <dgm:prSet presAssocID="{24FA300C-54CB-4BBC-B954-4BFF88404254}" presName="imgShp" presStyleLbl="fgImgPlace1" presStyleIdx="2" presStyleCnt="3"/>
      <dgm:spPr/>
    </dgm:pt>
    <dgm:pt modelId="{A1BFC413-5ACE-4BD7-979C-876BF4B78712}" type="pres">
      <dgm:prSet presAssocID="{24FA300C-54CB-4BBC-B954-4BFF88404254}" presName="txShp" presStyleLbl="node1" presStyleIdx="2" presStyleCnt="3" custScaleX="885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AF14B05-FC60-4D26-924C-E376BF6D5E87}" srcId="{BDD0B004-68E8-4F09-A7D1-1D19157E4E47}" destId="{6506C204-CC8C-4170-A8A0-877E7B8C77D7}" srcOrd="1" destOrd="0" parTransId="{2A8BE783-EA2B-4F65-B2F2-494D785A427E}" sibTransId="{18FE4A57-AA43-4550-A035-979D5AF7890F}"/>
    <dgm:cxn modelId="{131B35D6-8C0C-48EA-88BF-D03F3122339D}" type="presOf" srcId="{24FA300C-54CB-4BBC-B954-4BFF88404254}" destId="{A1BFC413-5ACE-4BD7-979C-876BF4B78712}" srcOrd="0" destOrd="0" presId="urn:microsoft.com/office/officeart/2005/8/layout/vList3"/>
    <dgm:cxn modelId="{71CE9916-85AA-45AA-8A0B-BDFEE09ECA8A}" type="presOf" srcId="{159C688D-0CB9-40CA-8DBA-E88D1ACBD14C}" destId="{02FE7040-68C4-4D85-B2BE-710216B929D0}" srcOrd="0" destOrd="0" presId="urn:microsoft.com/office/officeart/2005/8/layout/vList3"/>
    <dgm:cxn modelId="{55D9FC28-4B3B-44B1-BFBE-ACD020B124FD}" srcId="{BDD0B004-68E8-4F09-A7D1-1D19157E4E47}" destId="{24FA300C-54CB-4BBC-B954-4BFF88404254}" srcOrd="2" destOrd="0" parTransId="{A822ECDE-1C6A-4103-8FCC-ADC039E2ECDA}" sibTransId="{E8214413-2A2F-46DE-B3E5-2F787FE6FA76}"/>
    <dgm:cxn modelId="{7E514D5E-6E3E-4E2D-8F51-615DB4BA4DEE}" srcId="{BDD0B004-68E8-4F09-A7D1-1D19157E4E47}" destId="{159C688D-0CB9-40CA-8DBA-E88D1ACBD14C}" srcOrd="0" destOrd="0" parTransId="{901F5648-0AAB-4673-A0C6-4084B5B28527}" sibTransId="{C4143401-12FC-42D6-900D-6E3397C28EC3}"/>
    <dgm:cxn modelId="{4501FF67-D948-4737-8A9F-94E406AA8C6E}" type="presOf" srcId="{6506C204-CC8C-4170-A8A0-877E7B8C77D7}" destId="{4FDE334A-B169-43ED-89AF-85306985B438}" srcOrd="0" destOrd="0" presId="urn:microsoft.com/office/officeart/2005/8/layout/vList3"/>
    <dgm:cxn modelId="{A1031DA4-186E-47B6-83CE-F4DEDC659F95}" type="presOf" srcId="{BDD0B004-68E8-4F09-A7D1-1D19157E4E47}" destId="{BF14672C-E47C-4FAD-8050-B814D9C28498}" srcOrd="0" destOrd="0" presId="urn:microsoft.com/office/officeart/2005/8/layout/vList3"/>
    <dgm:cxn modelId="{A9317101-BE4E-4B79-A26C-EC2F614C7F6D}" type="presParOf" srcId="{BF14672C-E47C-4FAD-8050-B814D9C28498}" destId="{E22D1E2D-924E-4223-A340-90F0E37EAA2B}" srcOrd="0" destOrd="0" presId="urn:microsoft.com/office/officeart/2005/8/layout/vList3"/>
    <dgm:cxn modelId="{CDA8AD3E-B109-41F8-B036-48AA70949691}" type="presParOf" srcId="{E22D1E2D-924E-4223-A340-90F0E37EAA2B}" destId="{1D3FCB35-CFCB-4B1D-9084-AE26359A355E}" srcOrd="0" destOrd="0" presId="urn:microsoft.com/office/officeart/2005/8/layout/vList3"/>
    <dgm:cxn modelId="{58D5CA74-E566-4961-8555-2D003B9C1B72}" type="presParOf" srcId="{E22D1E2D-924E-4223-A340-90F0E37EAA2B}" destId="{02FE7040-68C4-4D85-B2BE-710216B929D0}" srcOrd="1" destOrd="0" presId="urn:microsoft.com/office/officeart/2005/8/layout/vList3"/>
    <dgm:cxn modelId="{B302B95D-A2FC-464D-BC36-8C166D27DB14}" type="presParOf" srcId="{BF14672C-E47C-4FAD-8050-B814D9C28498}" destId="{7A52555B-3735-4023-9381-D41DE2D8DD1B}" srcOrd="1" destOrd="0" presId="urn:microsoft.com/office/officeart/2005/8/layout/vList3"/>
    <dgm:cxn modelId="{BF1A5B4F-13B6-4959-B5FE-7065254E79AF}" type="presParOf" srcId="{BF14672C-E47C-4FAD-8050-B814D9C28498}" destId="{54E70CD5-9945-499E-9A77-3A21F0B7BF18}" srcOrd="2" destOrd="0" presId="urn:microsoft.com/office/officeart/2005/8/layout/vList3"/>
    <dgm:cxn modelId="{52F82695-9B92-46F8-8E7B-795B162A19F2}" type="presParOf" srcId="{54E70CD5-9945-499E-9A77-3A21F0B7BF18}" destId="{955861FF-7748-405D-AE9C-2236C0D02B95}" srcOrd="0" destOrd="0" presId="urn:microsoft.com/office/officeart/2005/8/layout/vList3"/>
    <dgm:cxn modelId="{8D0F3B7E-F10E-42C7-ABDA-6A545EA3BC0A}" type="presParOf" srcId="{54E70CD5-9945-499E-9A77-3A21F0B7BF18}" destId="{4FDE334A-B169-43ED-89AF-85306985B438}" srcOrd="1" destOrd="0" presId="urn:microsoft.com/office/officeart/2005/8/layout/vList3"/>
    <dgm:cxn modelId="{52F75F11-0C9F-4E77-B426-E2EBDFFE3C90}" type="presParOf" srcId="{BF14672C-E47C-4FAD-8050-B814D9C28498}" destId="{A80EE2FD-93B6-4E47-AD09-24033FBFA6DF}" srcOrd="3" destOrd="0" presId="urn:microsoft.com/office/officeart/2005/8/layout/vList3"/>
    <dgm:cxn modelId="{EE61612E-802E-458B-9E27-9AD5C9457036}" type="presParOf" srcId="{BF14672C-E47C-4FAD-8050-B814D9C28498}" destId="{BEC83AB8-6ABA-4334-8239-C1F986DA2E2C}" srcOrd="4" destOrd="0" presId="urn:microsoft.com/office/officeart/2005/8/layout/vList3"/>
    <dgm:cxn modelId="{848A965E-B377-4EE5-8720-D007B585FB1C}" type="presParOf" srcId="{BEC83AB8-6ABA-4334-8239-C1F986DA2E2C}" destId="{A877DB8E-3B7D-47EF-9930-599924BD0566}" srcOrd="0" destOrd="0" presId="urn:microsoft.com/office/officeart/2005/8/layout/vList3"/>
    <dgm:cxn modelId="{98C2E238-1E6D-490F-943F-EFA5199B579E}" type="presParOf" srcId="{BEC83AB8-6ABA-4334-8239-C1F986DA2E2C}" destId="{A1BFC413-5ACE-4BD7-979C-876BF4B7871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E7040-68C4-4D85-B2BE-710216B929D0}">
      <dsp:nvSpPr>
        <dsp:cNvPr id="0" name=""/>
        <dsp:cNvSpPr/>
      </dsp:nvSpPr>
      <dsp:spPr>
        <a:xfrm rot="10800000">
          <a:off x="951435" y="466"/>
          <a:ext cx="2340008" cy="39563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65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解析排量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050344" y="466"/>
        <a:ext cx="2241099" cy="395636"/>
      </dsp:txXfrm>
    </dsp:sp>
    <dsp:sp modelId="{1D3FCB35-CFCB-4B1D-9084-AE26359A355E}">
      <dsp:nvSpPr>
        <dsp:cNvPr id="0" name=""/>
        <dsp:cNvSpPr/>
      </dsp:nvSpPr>
      <dsp:spPr>
        <a:xfrm>
          <a:off x="622301" y="466"/>
          <a:ext cx="395636" cy="39563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E334A-B169-43ED-89AF-85306985B438}">
      <dsp:nvSpPr>
        <dsp:cNvPr id="0" name=""/>
        <dsp:cNvSpPr/>
      </dsp:nvSpPr>
      <dsp:spPr>
        <a:xfrm rot="10800000">
          <a:off x="951435" y="501635"/>
          <a:ext cx="2340008" cy="39563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65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核定减量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050344" y="501635"/>
        <a:ext cx="2241099" cy="395636"/>
      </dsp:txXfrm>
    </dsp:sp>
    <dsp:sp modelId="{955861FF-7748-405D-AE9C-2236C0D02B95}">
      <dsp:nvSpPr>
        <dsp:cNvPr id="0" name=""/>
        <dsp:cNvSpPr/>
      </dsp:nvSpPr>
      <dsp:spPr>
        <a:xfrm>
          <a:off x="622301" y="501635"/>
          <a:ext cx="395636" cy="39563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FC413-5ACE-4BD7-979C-876BF4B78712}">
      <dsp:nvSpPr>
        <dsp:cNvPr id="0" name=""/>
        <dsp:cNvSpPr/>
      </dsp:nvSpPr>
      <dsp:spPr>
        <a:xfrm rot="10800000">
          <a:off x="977631" y="1002804"/>
          <a:ext cx="2305081" cy="39563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65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分配负荷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076540" y="1002804"/>
        <a:ext cx="2206172" cy="395636"/>
      </dsp:txXfrm>
    </dsp:sp>
    <dsp:sp modelId="{A877DB8E-3B7D-47EF-9930-599924BD0566}">
      <dsp:nvSpPr>
        <dsp:cNvPr id="0" name=""/>
        <dsp:cNvSpPr/>
      </dsp:nvSpPr>
      <dsp:spPr>
        <a:xfrm>
          <a:off x="631033" y="1002804"/>
          <a:ext cx="395636" cy="39563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F2666-C970-407F-8564-04BC65533207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ED496-60CE-4C4A-A09C-4EFA037E2A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265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A8CE7-8F79-478B-B40F-02DFF7DBE912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E38BB-2726-4181-B419-5608F3362D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86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71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68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2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75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627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2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73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3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413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38BB-2726-4181-B419-5608F3362D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37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5ADA-CFE0-46D1-90EC-A254D8BC4D9C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1599" y="6356350"/>
            <a:ext cx="2743200" cy="365125"/>
          </a:xfrm>
        </p:spPr>
        <p:txBody>
          <a:bodyPr/>
          <a:lstStyle>
            <a:lvl1pPr>
              <a:defRPr sz="1600" b="1"/>
            </a:lvl1pPr>
          </a:lstStyle>
          <a:p>
            <a:fld id="{A37D9941-8192-4E3A-9257-8AF64C75196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 descr="WechatIMG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" y="3618289"/>
            <a:ext cx="7090019" cy="32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67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1033-09E3-4C33-8F7B-14432FDE8D31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689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D24A-D185-418E-A115-7D46246A0C29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275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6200" y="4611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D388-1BFA-4325-B5E4-7155EAC01043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" y="3160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5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867C8-9DCE-4F3F-B3FE-EE606ED7FA51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998424" y="1484311"/>
            <a:ext cx="319357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accent1"/>
                </a:solidFill>
                <a:latin typeface="启功字体简体" panose="03000509000000000000" pitchFamily="65" charset="-122"/>
                <a:ea typeface="启功字体简体" panose="03000509000000000000" pitchFamily="65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8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3"/>
            <a:ext cx="1000046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6315" y="1625600"/>
            <a:ext cx="7287114" cy="2126262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6600">
                <a:solidFill>
                  <a:schemeClr val="accent1"/>
                </a:solidFill>
                <a:latin typeface="启功字体简体" panose="03000509000000000000" pitchFamily="65" charset="-122"/>
                <a:ea typeface="启功字体简体" panose="03000509000000000000" pitchFamily="65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pic>
        <p:nvPicPr>
          <p:cNvPr id="12" name="图片 11" descr="WechatIMG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15" y="2387030"/>
            <a:ext cx="7485133" cy="34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14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100" y="55563"/>
            <a:ext cx="10515600" cy="642937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78" y="850900"/>
            <a:ext cx="11322721" cy="5505450"/>
          </a:xfrm>
        </p:spPr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FFB44C70-645A-4F7F-A329-01229FBE99B0}" type="datetime1">
              <a:rPr lang="zh-CN" altLang="en-US" smtClean="0"/>
              <a:pPr/>
              <a:t>2021/12/2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1599" y="6492875"/>
            <a:ext cx="2743200" cy="365125"/>
          </a:xfrm>
        </p:spPr>
        <p:txBody>
          <a:bodyPr/>
          <a:lstStyle>
            <a:lvl1pPr>
              <a:defRPr sz="1600" b="1"/>
            </a:lvl1pPr>
          </a:lstStyle>
          <a:p>
            <a:fld id="{A37D9941-8192-4E3A-9257-8AF64C75196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-101600" y="695063"/>
            <a:ext cx="864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89516"/>
            <a:ext cx="1028699" cy="575030"/>
            <a:chOff x="-12700" y="1236663"/>
            <a:chExt cx="1144109" cy="792000"/>
          </a:xfrm>
        </p:grpSpPr>
        <p:sp>
          <p:nvSpPr>
            <p:cNvPr id="13" name="矩形 12"/>
            <p:cNvSpPr/>
            <p:nvPr userDrawn="1"/>
          </p:nvSpPr>
          <p:spPr>
            <a:xfrm>
              <a:off x="-12700" y="1236663"/>
              <a:ext cx="838200" cy="792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 userDrawn="1"/>
          </p:nvSpPr>
          <p:spPr>
            <a:xfrm>
              <a:off x="445609" y="1236663"/>
              <a:ext cx="685800" cy="792000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3" y="89516"/>
            <a:ext cx="575030" cy="5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6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梯形 13"/>
          <p:cNvSpPr/>
          <p:nvPr userDrawn="1"/>
        </p:nvSpPr>
        <p:spPr>
          <a:xfrm rot="5400000">
            <a:off x="852272" y="811426"/>
            <a:ext cx="3420000" cy="5149945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3" name="梯形 12"/>
          <p:cNvSpPr/>
          <p:nvPr userDrawn="1"/>
        </p:nvSpPr>
        <p:spPr>
          <a:xfrm rot="16200000">
            <a:off x="6975522" y="-120079"/>
            <a:ext cx="3390900" cy="7042055"/>
          </a:xfrm>
          <a:prstGeom prst="trapezoid">
            <a:avLst>
              <a:gd name="adj" fmla="val 1693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973" y="2030530"/>
            <a:ext cx="3803745" cy="1370418"/>
          </a:xfrm>
        </p:spPr>
        <p:txBody>
          <a:bodyPr anchor="b">
            <a:normAutofit/>
          </a:bodyPr>
          <a:lstStyle>
            <a:lvl1pPr algn="r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BD560-0E20-483A-BB3E-9B7E2624A3EA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>
          <a:xfrm>
            <a:off x="5151916" y="2833827"/>
            <a:ext cx="6849584" cy="1888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5144580" y="-88901"/>
            <a:ext cx="0" cy="6858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1" y="77275"/>
            <a:ext cx="47339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36351"/>
            <a:ext cx="5181600" cy="5340612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36351"/>
            <a:ext cx="5181600" cy="5340612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6B0A9-E9E6-4F47-8CCA-F2A38070F328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-101600" y="656963"/>
            <a:ext cx="864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0" y="51416"/>
            <a:ext cx="1028699" cy="575030"/>
            <a:chOff x="-12700" y="1236663"/>
            <a:chExt cx="1144109" cy="792000"/>
          </a:xfrm>
        </p:grpSpPr>
        <p:sp>
          <p:nvSpPr>
            <p:cNvPr id="11" name="矩形 10"/>
            <p:cNvSpPr/>
            <p:nvPr userDrawn="1"/>
          </p:nvSpPr>
          <p:spPr>
            <a:xfrm>
              <a:off x="-12700" y="1236663"/>
              <a:ext cx="838200" cy="792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 userDrawn="1"/>
          </p:nvSpPr>
          <p:spPr>
            <a:xfrm>
              <a:off x="445609" y="1236663"/>
              <a:ext cx="685800" cy="792000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3" y="51416"/>
            <a:ext cx="575030" cy="57503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54100" y="17463"/>
            <a:ext cx="10515600" cy="642937"/>
          </a:xfrm>
        </p:spPr>
        <p:txBody>
          <a:bodyPr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1599" y="6492875"/>
            <a:ext cx="2743200" cy="365125"/>
          </a:xfrm>
        </p:spPr>
        <p:txBody>
          <a:bodyPr/>
          <a:lstStyle>
            <a:lvl1pPr>
              <a:defRPr sz="1600" b="1"/>
            </a:lvl1pPr>
          </a:lstStyle>
          <a:p>
            <a:fld id="{A37D9941-8192-4E3A-9257-8AF64C75196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22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9A062-5B08-4CFD-B722-F78703CAE9AD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866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9B3-A296-4A4B-97A4-C8CF91042118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3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36B3-FFC5-4655-B2F6-6B9C06D922B9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2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134" y="1146532"/>
            <a:ext cx="1739366" cy="3590568"/>
          </a:xfrm>
        </p:spPr>
        <p:txBody>
          <a:bodyPr vert="eaVert" anchor="b">
            <a:noAutofit/>
          </a:bodyPr>
          <a:lstStyle>
            <a:lvl1pPr>
              <a:defRPr sz="4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3934" y="1138595"/>
            <a:ext cx="7024688" cy="4739289"/>
          </a:xfrm>
        </p:spPr>
        <p:txBody>
          <a:bodyPr/>
          <a:lstStyle>
            <a:lvl1pPr>
              <a:defRPr sz="32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BE75-746C-472C-9F60-03CFCB7C7D86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-12700" y="1236663"/>
            <a:ext cx="1168400" cy="792000"/>
            <a:chOff x="-12700" y="1236663"/>
            <a:chExt cx="1168400" cy="792000"/>
          </a:xfrm>
        </p:grpSpPr>
        <p:sp>
          <p:nvSpPr>
            <p:cNvPr id="9" name="矩形 8"/>
            <p:cNvSpPr/>
            <p:nvPr userDrawn="1"/>
          </p:nvSpPr>
          <p:spPr>
            <a:xfrm>
              <a:off x="-12700" y="1236663"/>
              <a:ext cx="838200" cy="792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 userDrawn="1"/>
          </p:nvSpPr>
          <p:spPr>
            <a:xfrm>
              <a:off x="469900" y="1236663"/>
              <a:ext cx="685800" cy="792000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3532"/>
            <a:ext cx="4733925" cy="1143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" y="1274281"/>
            <a:ext cx="716764" cy="71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07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3B133-8F94-458D-B5C0-4B699B63CAEE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137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2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867C8-9DCE-4F3F-B3FE-EE606ED7FA51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D9941-8192-4E3A-9257-8AF64C751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9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704" r:id="rId12"/>
    <p:sldLayoutId id="2147483976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"/><Relationship Id="rId5" Type="http://schemas.openxmlformats.org/officeDocument/2006/relationships/image" Target="../media/image22.tif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9288" y="-275186"/>
            <a:ext cx="11393424" cy="25417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4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4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r>
              <a:rPr lang="en-US" altLang="zh-CN" sz="4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67F5ADE7-0696-4688-AA3A-EC9CF675C952}"/>
              </a:ext>
            </a:extLst>
          </p:cNvPr>
          <p:cNvSpPr/>
          <p:nvPr/>
        </p:nvSpPr>
        <p:spPr>
          <a:xfrm>
            <a:off x="0" y="800609"/>
            <a:ext cx="12192000" cy="133350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4" name="图片 5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85" y="45788"/>
            <a:ext cx="720000" cy="720000"/>
          </a:xfrm>
          <a:prstGeom prst="rect">
            <a:avLst/>
          </a:prstGeom>
        </p:spPr>
      </p:pic>
      <p:pic>
        <p:nvPicPr>
          <p:cNvPr id="535" name="图片 5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885" y="42765"/>
            <a:ext cx="1474289" cy="720000"/>
          </a:xfrm>
          <a:prstGeom prst="rect">
            <a:avLst/>
          </a:prstGeom>
        </p:spPr>
      </p:pic>
      <p:grpSp>
        <p:nvGrpSpPr>
          <p:cNvPr id="545" name="组合 544">
            <a:extLst>
              <a:ext uri="{FF2B5EF4-FFF2-40B4-BE49-F238E27FC236}">
                <a16:creationId xmlns:a16="http://schemas.microsoft.com/office/drawing/2014/main" id="{41873132-6662-4BD3-80C3-EDFC38C0E7B3}"/>
              </a:ext>
            </a:extLst>
          </p:cNvPr>
          <p:cNvGrpSpPr/>
          <p:nvPr/>
        </p:nvGrpSpPr>
        <p:grpSpPr>
          <a:xfrm>
            <a:off x="3839102" y="1863322"/>
            <a:ext cx="6820783" cy="4254097"/>
            <a:chOff x="691869" y="605632"/>
            <a:chExt cx="5115587" cy="3190573"/>
          </a:xfrm>
        </p:grpSpPr>
        <p:sp>
          <p:nvSpPr>
            <p:cNvPr id="546" name="文本框 1"/>
            <p:cNvSpPr txBox="1">
              <a:spLocks noChangeArrowheads="1"/>
            </p:cNvSpPr>
            <p:nvPr/>
          </p:nvSpPr>
          <p:spPr bwMode="auto">
            <a:xfrm>
              <a:off x="1354137" y="605632"/>
              <a:ext cx="3028812" cy="6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FangSong" charset="-122"/>
                </a:rPr>
                <a:t>研究背景与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FangSong" charset="-122"/>
                </a:rPr>
                <a:t>思路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FangSong" charset="-122"/>
              </a:endParaRPr>
            </a:p>
          </p:txBody>
        </p:sp>
        <p:sp>
          <p:nvSpPr>
            <p:cNvPr id="547" name="菱形 546"/>
            <p:cNvSpPr/>
            <p:nvPr/>
          </p:nvSpPr>
          <p:spPr bwMode="auto">
            <a:xfrm>
              <a:off x="691870" y="691482"/>
              <a:ext cx="592119" cy="496888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一</a:t>
              </a:r>
            </a:p>
          </p:txBody>
        </p:sp>
        <p:sp>
          <p:nvSpPr>
            <p:cNvPr id="548" name="菱形 547">
              <a:extLst>
                <a:ext uri="{FF2B5EF4-FFF2-40B4-BE49-F238E27FC236}">
                  <a16:creationId xmlns:a16="http://schemas.microsoft.com/office/drawing/2014/main" id="{5E070172-5F5F-4C74-A911-240C8EE4FF89}"/>
                </a:ext>
              </a:extLst>
            </p:cNvPr>
            <p:cNvSpPr/>
            <p:nvPr/>
          </p:nvSpPr>
          <p:spPr bwMode="auto">
            <a:xfrm>
              <a:off x="691870" y="1499283"/>
              <a:ext cx="592119" cy="498475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二</a:t>
              </a:r>
            </a:p>
          </p:txBody>
        </p:sp>
        <p:sp>
          <p:nvSpPr>
            <p:cNvPr id="549" name="文本框 1">
              <a:extLst>
                <a:ext uri="{FF2B5EF4-FFF2-40B4-BE49-F238E27FC236}">
                  <a16:creationId xmlns:a16="http://schemas.microsoft.com/office/drawing/2014/main" id="{39E2CAFD-FDDD-4174-A7A8-ED7F0CCC6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138" y="1419622"/>
              <a:ext cx="4453318" cy="6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土壤重金属源解析</a:t>
              </a:r>
              <a:endPara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0" name="菱形 549">
              <a:extLst>
                <a:ext uri="{FF2B5EF4-FFF2-40B4-BE49-F238E27FC236}">
                  <a16:creationId xmlns:a16="http://schemas.microsoft.com/office/drawing/2014/main" id="{430BB478-60CD-4312-AA64-EF71A1889837}"/>
                </a:ext>
              </a:extLst>
            </p:cNvPr>
            <p:cNvSpPr/>
            <p:nvPr/>
          </p:nvSpPr>
          <p:spPr bwMode="auto">
            <a:xfrm>
              <a:off x="691869" y="2381936"/>
              <a:ext cx="592119" cy="498475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三</a:t>
              </a:r>
            </a:p>
          </p:txBody>
        </p:sp>
        <p:sp>
          <p:nvSpPr>
            <p:cNvPr id="551" name="文本框 1">
              <a:extLst>
                <a:ext uri="{FF2B5EF4-FFF2-40B4-BE49-F238E27FC236}">
                  <a16:creationId xmlns:a16="http://schemas.microsoft.com/office/drawing/2014/main" id="{11657A34-5F27-44AD-9776-12140F849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138" y="2304576"/>
              <a:ext cx="4081958" cy="6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水体重金属源解析</a:t>
              </a:r>
              <a:endPara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" name="菱形 551">
              <a:extLst>
                <a:ext uri="{FF2B5EF4-FFF2-40B4-BE49-F238E27FC236}">
                  <a16:creationId xmlns:a16="http://schemas.microsoft.com/office/drawing/2014/main" id="{5FDF8EFB-6767-4CD6-98BE-58C1D84D74A4}"/>
                </a:ext>
              </a:extLst>
            </p:cNvPr>
            <p:cNvSpPr/>
            <p:nvPr/>
          </p:nvSpPr>
          <p:spPr bwMode="auto">
            <a:xfrm>
              <a:off x="691869" y="3248017"/>
              <a:ext cx="592119" cy="498475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四</a:t>
              </a:r>
            </a:p>
          </p:txBody>
        </p:sp>
        <p:sp>
          <p:nvSpPr>
            <p:cNvPr id="553" name="文本框 1">
              <a:extLst>
                <a:ext uri="{FF2B5EF4-FFF2-40B4-BE49-F238E27FC236}">
                  <a16:creationId xmlns:a16="http://schemas.microsoft.com/office/drawing/2014/main" id="{86AEC8E6-3185-402B-8A08-A46C9489E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137" y="3172957"/>
              <a:ext cx="2110724" cy="6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小结与</a:t>
              </a:r>
              <a:r>
                <a:rPr lang="zh-CN" altLang="en-US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endPara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">
            <a:extLst>
              <a:ext uri="{FF2B5EF4-FFF2-40B4-BE49-F238E27FC236}">
                <a16:creationId xmlns:a16="http://schemas.microsoft.com/office/drawing/2014/main" id="{11657A34-5F27-44AD-9776-12140F84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126" y="4771953"/>
            <a:ext cx="70705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湘江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流域重金属迁移转化模型的构建与验证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湘江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流域重金属入河通量的时空特征分析</a:t>
            </a:r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11657A34-5F27-44AD-9776-12140F84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81" y="3611363"/>
            <a:ext cx="70705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湘江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郴水河流域土壤重金属来源解析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湘江流域土壤重金属影响因素识别与空间预测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27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052" y="747874"/>
            <a:ext cx="7773340" cy="58300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湘江水系重金属</a:t>
            </a:r>
            <a:r>
              <a:rPr lang="en-US" altLang="zh-CN" dirty="0" smtClean="0"/>
              <a:t>Cd</a:t>
            </a:r>
            <a:r>
              <a:rPr lang="zh-CN" altLang="en-US" dirty="0" smtClean="0"/>
              <a:t>浓度（</a:t>
            </a:r>
            <a:r>
              <a:rPr lang="en-US" altLang="zh-CN" dirty="0" smtClean="0"/>
              <a:t>2006-2015</a:t>
            </a:r>
            <a:r>
              <a:rPr lang="zh-CN" altLang="en-US" dirty="0"/>
              <a:t>年）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7217631" y="1405824"/>
            <a:ext cx="4974369" cy="429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/>
              <a:t>空间上识别出</a:t>
            </a:r>
            <a:r>
              <a:rPr lang="zh-CN" altLang="en-US" sz="2400" dirty="0">
                <a:solidFill>
                  <a:srgbClr val="FF0000"/>
                </a:solidFill>
              </a:rPr>
              <a:t>热点</a:t>
            </a:r>
            <a:r>
              <a:rPr lang="zh-CN" altLang="en-US" sz="2400" dirty="0" smtClean="0">
                <a:solidFill>
                  <a:srgbClr val="FF0000"/>
                </a:solidFill>
              </a:rPr>
              <a:t>区域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上游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下游</a:t>
            </a:r>
            <a:endParaRPr lang="en-US" altLang="zh-CN" sz="2000" dirty="0" smtClean="0"/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支流 、干流</a:t>
            </a:r>
            <a:endParaRPr lang="en-US" altLang="zh-CN" sz="2000" dirty="0"/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/>
              <a:t>时间上区分出</a:t>
            </a:r>
            <a:r>
              <a:rPr lang="zh-CN" altLang="en-US" sz="2400" dirty="0">
                <a:solidFill>
                  <a:srgbClr val="FF0000"/>
                </a:solidFill>
              </a:rPr>
              <a:t>高风险</a:t>
            </a:r>
            <a:r>
              <a:rPr lang="zh-CN" altLang="en-US" sz="2400" dirty="0" smtClean="0">
                <a:solidFill>
                  <a:srgbClr val="FF0000"/>
                </a:solidFill>
              </a:rPr>
              <a:t>时段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枯水期</a:t>
            </a:r>
            <a:r>
              <a:rPr lang="en-US" altLang="zh-CN" sz="2000" dirty="0" smtClean="0"/>
              <a:t>&gt;</a:t>
            </a:r>
            <a:r>
              <a:rPr lang="zh-CN" altLang="en-US" sz="2000" dirty="0" smtClean="0"/>
              <a:t>丰水期</a:t>
            </a:r>
            <a:endParaRPr lang="en-US" altLang="zh-CN" sz="2000" dirty="0" smtClean="0"/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/>
              <a:t>水生生态</a:t>
            </a:r>
            <a:r>
              <a:rPr lang="zh-CN" altLang="en-US" sz="2400" dirty="0" smtClean="0"/>
              <a:t>风险</a:t>
            </a:r>
            <a:endParaRPr lang="en-US" altLang="zh-CN" sz="2400" dirty="0" smtClean="0"/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200" dirty="0"/>
              <a:t>超标率</a:t>
            </a:r>
            <a:endParaRPr lang="en-US" altLang="zh-CN" sz="2200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altLang="zh-CN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6348208" y="4776045"/>
            <a:ext cx="829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急性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08436" y="1718131"/>
            <a:ext cx="829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慢性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</a:t>
            </a:r>
          </a:p>
        </p:txBody>
      </p:sp>
      <p:sp>
        <p:nvSpPr>
          <p:cNvPr id="9" name="矩形 8"/>
          <p:cNvSpPr/>
          <p:nvPr/>
        </p:nvSpPr>
        <p:spPr>
          <a:xfrm>
            <a:off x="5876436" y="1784074"/>
            <a:ext cx="504000" cy="3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76436" y="4967988"/>
            <a:ext cx="504000" cy="3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湘江</a:t>
            </a:r>
            <a:r>
              <a:rPr lang="zh-CN" altLang="en-US" dirty="0" smtClean="0"/>
              <a:t>水体重金属溯源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7984902" y="1656994"/>
            <a:ext cx="4155583" cy="351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不同途径</a:t>
            </a:r>
            <a:r>
              <a:rPr lang="zh-CN" altLang="en-US" sz="2400" dirty="0"/>
              <a:t>入河</a:t>
            </a:r>
            <a:r>
              <a:rPr lang="zh-CN" altLang="en-US" sz="2400" dirty="0" smtClean="0"/>
              <a:t>通量（</a:t>
            </a:r>
            <a:r>
              <a:rPr lang="en-US" altLang="zh-CN" sz="2400" dirty="0" smtClean="0"/>
              <a:t>kg/</a:t>
            </a:r>
            <a:r>
              <a:rPr lang="zh-CN" altLang="en-US" sz="2400" dirty="0" smtClean="0"/>
              <a:t>年）</a:t>
            </a:r>
            <a:endParaRPr lang="en-US" altLang="zh-CN" sz="2400" dirty="0" smtClean="0"/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200" dirty="0" smtClean="0"/>
              <a:t>侵蚀泥沙</a:t>
            </a:r>
            <a:endParaRPr lang="en-US" altLang="zh-CN" sz="2200" dirty="0" smtClean="0"/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200" dirty="0" smtClean="0"/>
              <a:t>工业点源</a:t>
            </a:r>
            <a:endParaRPr lang="en-US" altLang="zh-CN" sz="2200" dirty="0" smtClean="0"/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200" dirty="0" smtClean="0"/>
              <a:t>地表径流</a:t>
            </a:r>
            <a:endParaRPr lang="en-US" altLang="zh-CN" sz="2200" dirty="0" smtClean="0"/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200" dirty="0" smtClean="0"/>
              <a:t>壤中流</a:t>
            </a:r>
            <a:endParaRPr lang="en-US" altLang="zh-CN" sz="2200" dirty="0" smtClean="0"/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/>
              <a:t>工业点源排放持续减少</a:t>
            </a:r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/>
              <a:t>地表径流</a:t>
            </a:r>
            <a:r>
              <a:rPr lang="zh-CN" altLang="en-US" sz="2400" dirty="0" smtClean="0"/>
              <a:t>通量逐渐增加</a:t>
            </a:r>
            <a:endParaRPr lang="zh-CN" altLang="en-US" sz="2200" dirty="0"/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l"/>
            </a:pPr>
            <a:endParaRPr lang="en-US" altLang="zh-CN" sz="2200" dirty="0"/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7" name="内容占位符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6838"/>
          <a:stretch/>
        </p:blipFill>
        <p:spPr>
          <a:xfrm>
            <a:off x="116417" y="1055744"/>
            <a:ext cx="7920000" cy="4510592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8036417" y="4027225"/>
            <a:ext cx="5098026" cy="281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21715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不同行业点源</a:t>
            </a:r>
            <a:r>
              <a:rPr lang="zh-CN" altLang="en-US" dirty="0"/>
              <a:t>贡献（</a:t>
            </a:r>
            <a:r>
              <a:rPr lang="en-US" altLang="zh-CN" dirty="0"/>
              <a:t>2006-2015</a:t>
            </a:r>
            <a:r>
              <a:rPr lang="zh-CN" altLang="en-US" dirty="0"/>
              <a:t>年）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" r="7885"/>
          <a:stretch/>
        </p:blipFill>
        <p:spPr>
          <a:xfrm>
            <a:off x="0" y="698500"/>
            <a:ext cx="11295847" cy="4443238"/>
          </a:xfrm>
        </p:spPr>
      </p:pic>
      <p:sp>
        <p:nvSpPr>
          <p:cNvPr id="9" name="内容占位符 6"/>
          <p:cNvSpPr txBox="1">
            <a:spLocks/>
          </p:cNvSpPr>
          <p:nvPr/>
        </p:nvSpPr>
        <p:spPr>
          <a:xfrm>
            <a:off x="440408" y="5337450"/>
            <a:ext cx="9303969" cy="89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排序：</a:t>
            </a:r>
            <a:r>
              <a:rPr lang="zh-CN" altLang="en-US" sz="1800" dirty="0" smtClean="0">
                <a:solidFill>
                  <a:srgbClr val="FF0000"/>
                </a:solidFill>
              </a:rPr>
              <a:t>有色金属冶炼和压延工业</a:t>
            </a:r>
            <a:r>
              <a:rPr lang="zh-CN" altLang="en-US" sz="1800" dirty="0" smtClean="0"/>
              <a:t>和</a:t>
            </a:r>
            <a:r>
              <a:rPr lang="zh-CN" altLang="en-US" sz="1800" dirty="0" smtClean="0">
                <a:solidFill>
                  <a:srgbClr val="FF0000"/>
                </a:solidFill>
              </a:rPr>
              <a:t>有色金属矿采选业</a:t>
            </a:r>
            <a:r>
              <a:rPr lang="zh-CN" altLang="en-US" sz="1800" dirty="0" smtClean="0"/>
              <a:t>是两大重要来源</a:t>
            </a: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4083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901853" y="2076913"/>
            <a:ext cx="9581243" cy="740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右箭头 101"/>
          <p:cNvSpPr/>
          <p:nvPr/>
        </p:nvSpPr>
        <p:spPr>
          <a:xfrm rot="16200000" flipV="1">
            <a:off x="8024194" y="3099285"/>
            <a:ext cx="720000" cy="180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0" name="右箭头 99"/>
          <p:cNvSpPr/>
          <p:nvPr/>
        </p:nvSpPr>
        <p:spPr>
          <a:xfrm rot="5400000">
            <a:off x="9175371" y="1593729"/>
            <a:ext cx="720000" cy="1567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右箭头 100"/>
          <p:cNvSpPr/>
          <p:nvPr/>
        </p:nvSpPr>
        <p:spPr>
          <a:xfrm rot="5400000">
            <a:off x="7197259" y="1616547"/>
            <a:ext cx="720000" cy="1567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右箭头 85"/>
          <p:cNvSpPr/>
          <p:nvPr/>
        </p:nvSpPr>
        <p:spPr>
          <a:xfrm rot="16200000" flipV="1">
            <a:off x="6606961" y="3107863"/>
            <a:ext cx="720000" cy="144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右箭头 84"/>
          <p:cNvSpPr/>
          <p:nvPr/>
        </p:nvSpPr>
        <p:spPr>
          <a:xfrm rot="16200000" flipV="1">
            <a:off x="5179158" y="3080603"/>
            <a:ext cx="720000" cy="216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右箭头 70"/>
          <p:cNvSpPr/>
          <p:nvPr/>
        </p:nvSpPr>
        <p:spPr>
          <a:xfrm rot="16200000" flipV="1">
            <a:off x="3793691" y="2973286"/>
            <a:ext cx="720000" cy="432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右箭头 93"/>
          <p:cNvSpPr/>
          <p:nvPr/>
        </p:nvSpPr>
        <p:spPr>
          <a:xfrm rot="16200000" flipV="1">
            <a:off x="2234718" y="3110908"/>
            <a:ext cx="720000" cy="1567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右箭头 92"/>
          <p:cNvSpPr/>
          <p:nvPr/>
        </p:nvSpPr>
        <p:spPr>
          <a:xfrm rot="5400000">
            <a:off x="3125929" y="1656024"/>
            <a:ext cx="720000" cy="108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右箭头 91"/>
          <p:cNvSpPr/>
          <p:nvPr/>
        </p:nvSpPr>
        <p:spPr>
          <a:xfrm rot="5400000">
            <a:off x="1388250" y="1657906"/>
            <a:ext cx="720000" cy="180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湘江流域干支流</a:t>
            </a:r>
            <a:r>
              <a:rPr lang="en-US" altLang="zh-CN" dirty="0" smtClean="0"/>
              <a:t>Cd</a:t>
            </a:r>
            <a:r>
              <a:rPr lang="zh-CN" altLang="en-US" dirty="0" smtClean="0"/>
              <a:t>通量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901853" y="2832981"/>
            <a:ext cx="1445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945974" y="2063724"/>
            <a:ext cx="12440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01853" y="2063724"/>
            <a:ext cx="6613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825551" y="2832981"/>
            <a:ext cx="9649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628868" y="2056346"/>
            <a:ext cx="24310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774790" y="2063724"/>
            <a:ext cx="1602627" cy="131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516920" y="2832981"/>
            <a:ext cx="7987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763829" y="2832981"/>
            <a:ext cx="1028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箭头 13"/>
          <p:cNvSpPr/>
          <p:nvPr/>
        </p:nvSpPr>
        <p:spPr>
          <a:xfrm>
            <a:off x="431795" y="2188403"/>
            <a:ext cx="807357" cy="4849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右箭头 14"/>
          <p:cNvSpPr/>
          <p:nvPr/>
        </p:nvSpPr>
        <p:spPr>
          <a:xfrm>
            <a:off x="10242603" y="1882295"/>
            <a:ext cx="807357" cy="112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rot="5400000">
            <a:off x="1203161" y="169932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4955676" y="3176925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585974" y="169932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5403829" y="3176925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7397360" y="169932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>
            <a:off x="3273716" y="169932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6998018" y="169492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4156920" y="3176925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790461" y="2832981"/>
            <a:ext cx="0" cy="703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rot="5400000">
            <a:off x="2952853" y="169932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2465551" y="3176925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>
            <a:off x="1986932" y="3176925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891795" y="3601338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浏阳河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733126" y="973552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沩</a:t>
            </a:r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229963" y="957689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涟水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72190" y="3578194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渌水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132634" y="931644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蒸水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227119" y="3605921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洣水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796920" y="3592628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耒水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09756" y="903575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灌江</a:t>
            </a:r>
            <a:endParaRPr lang="zh-CN" altLang="en-US" sz="16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110070" y="3601338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舂陵水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9613749" y="2832981"/>
            <a:ext cx="869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5400000">
            <a:off x="6786057" y="3176925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5400000">
            <a:off x="6432036" y="3176925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5400000">
            <a:off x="9364501" y="169932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5400000">
            <a:off x="9017417" y="169932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9724500" y="2054924"/>
            <a:ext cx="799556" cy="131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5400000">
            <a:off x="8203627" y="3176925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158076" y="2816925"/>
            <a:ext cx="0" cy="7283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7146057" y="2832981"/>
            <a:ext cx="1007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502651" y="1513589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3.11</a:t>
            </a:r>
            <a:endParaRPr lang="zh-CN" altLang="en-US" dirty="0"/>
          </a:p>
        </p:txBody>
      </p:sp>
      <p:sp>
        <p:nvSpPr>
          <p:cNvPr id="77" name="文本框 76"/>
          <p:cNvSpPr txBox="1"/>
          <p:nvPr/>
        </p:nvSpPr>
        <p:spPr>
          <a:xfrm>
            <a:off x="3261801" y="1513589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0.42</a:t>
            </a:r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7317475" y="1513589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1.91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9284861" y="1513589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0.9</a:t>
            </a:r>
            <a:endParaRPr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3922858" y="2881595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5.85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2373087" y="2888684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1.29</a:t>
            </a:r>
            <a:endParaRPr lang="zh-CN" alt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6742486" y="2872172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2.04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8153361" y="2888094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1.06</a:t>
            </a:r>
            <a:endParaRPr lang="zh-CN" altLang="en-US" dirty="0"/>
          </a:p>
        </p:txBody>
      </p:sp>
      <p:sp>
        <p:nvSpPr>
          <p:cNvPr id="87" name="文本框 86"/>
          <p:cNvSpPr txBox="1"/>
          <p:nvPr/>
        </p:nvSpPr>
        <p:spPr>
          <a:xfrm>
            <a:off x="11009250" y="1985124"/>
            <a:ext cx="553998" cy="1177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洞庭湖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91929" y="2234818"/>
            <a:ext cx="67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3.23</a:t>
            </a:r>
            <a:endParaRPr lang="zh-CN" altLang="en-US" b="1" dirty="0"/>
          </a:p>
        </p:txBody>
      </p:sp>
      <p:sp>
        <p:nvSpPr>
          <p:cNvPr id="89" name="文本框 88"/>
          <p:cNvSpPr txBox="1"/>
          <p:nvPr/>
        </p:nvSpPr>
        <p:spPr>
          <a:xfrm>
            <a:off x="340521" y="1993782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潇水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10231301" y="2246219"/>
            <a:ext cx="75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34.29</a:t>
            </a:r>
            <a:endParaRPr lang="zh-CN" altLang="en-US" b="1" dirty="0"/>
          </a:p>
        </p:txBody>
      </p:sp>
      <p:sp>
        <p:nvSpPr>
          <p:cNvPr id="91" name="文本框 90"/>
          <p:cNvSpPr txBox="1"/>
          <p:nvPr/>
        </p:nvSpPr>
        <p:spPr>
          <a:xfrm>
            <a:off x="4024789" y="826530"/>
            <a:ext cx="2009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Cd fluxes (Tons/</a:t>
            </a:r>
            <a:r>
              <a:rPr lang="en-US" altLang="zh-CN" sz="1600" b="1" dirty="0" err="1" smtClean="0"/>
              <a:t>yr</a:t>
            </a:r>
            <a:r>
              <a:rPr lang="en-US" altLang="zh-CN" sz="1600" b="1" dirty="0" smtClean="0"/>
              <a:t>)</a:t>
            </a:r>
            <a:endParaRPr lang="zh-CN" altLang="en-US" sz="1600" b="1" dirty="0"/>
          </a:p>
        </p:txBody>
      </p:sp>
      <p:sp>
        <p:nvSpPr>
          <p:cNvPr id="95" name="右箭头 94"/>
          <p:cNvSpPr/>
          <p:nvPr/>
        </p:nvSpPr>
        <p:spPr>
          <a:xfrm>
            <a:off x="4299245" y="1292948"/>
            <a:ext cx="540000" cy="1800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4819579" y="1226258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干流</a:t>
            </a:r>
            <a:endParaRPr lang="zh-CN" altLang="en-US" b="1" dirty="0"/>
          </a:p>
        </p:txBody>
      </p:sp>
      <p:sp>
        <p:nvSpPr>
          <p:cNvPr id="97" name="文本框 96"/>
          <p:cNvSpPr txBox="1"/>
          <p:nvPr/>
        </p:nvSpPr>
        <p:spPr>
          <a:xfrm>
            <a:off x="4846027" y="1542057"/>
            <a:ext cx="71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支流</a:t>
            </a:r>
            <a:endParaRPr lang="zh-CN" altLang="en-US" b="1" dirty="0"/>
          </a:p>
        </p:txBody>
      </p:sp>
      <p:sp>
        <p:nvSpPr>
          <p:cNvPr id="98" name="右箭头 97"/>
          <p:cNvSpPr/>
          <p:nvPr/>
        </p:nvSpPr>
        <p:spPr>
          <a:xfrm>
            <a:off x="4299245" y="1620566"/>
            <a:ext cx="540000" cy="180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4058030" y="807548"/>
            <a:ext cx="1742696" cy="1094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324157" y="2881595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3.57</a:t>
            </a:r>
            <a:endParaRPr lang="zh-CN" altLang="en-US" dirty="0"/>
          </a:p>
        </p:txBody>
      </p:sp>
      <p:sp>
        <p:nvSpPr>
          <p:cNvPr id="104" name="内容占位符 6"/>
          <p:cNvSpPr>
            <a:spLocks noGrp="1"/>
          </p:cNvSpPr>
          <p:nvPr>
            <p:ph idx="1"/>
          </p:nvPr>
        </p:nvSpPr>
        <p:spPr>
          <a:xfrm>
            <a:off x="309779" y="4412336"/>
            <a:ext cx="9303969" cy="190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排序：</a:t>
            </a:r>
            <a:r>
              <a:rPr lang="zh-CN" altLang="en-US" sz="1800" dirty="0" smtClean="0">
                <a:solidFill>
                  <a:srgbClr val="FF0000"/>
                </a:solidFill>
              </a:rPr>
              <a:t>耒水、洣水、灌江</a:t>
            </a:r>
            <a:r>
              <a:rPr lang="zh-CN" altLang="en-US" sz="1800" dirty="0" smtClean="0"/>
              <a:t>、渌水、涟水、舂</a:t>
            </a:r>
            <a:r>
              <a:rPr lang="zh-CN" altLang="en-US" sz="1800" dirty="0"/>
              <a:t>陵</a:t>
            </a:r>
            <a:r>
              <a:rPr lang="zh-CN" altLang="en-US" sz="1800" dirty="0" smtClean="0"/>
              <a:t>水、浏阳河、沩水、涓水、捞</a:t>
            </a:r>
            <a:r>
              <a:rPr lang="zh-CN" altLang="en-US" sz="1800" dirty="0"/>
              <a:t>刀</a:t>
            </a:r>
            <a:r>
              <a:rPr lang="zh-CN" altLang="en-US" sz="1800" dirty="0" smtClean="0"/>
              <a:t>河、蒸水</a:t>
            </a:r>
            <a:endParaRPr lang="en-US" altLang="zh-CN" sz="18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800" dirty="0" smtClean="0"/>
              <a:t>入河通量</a:t>
            </a:r>
            <a:r>
              <a:rPr lang="en-US" altLang="zh-CN" sz="1800" dirty="0" smtClean="0">
                <a:solidFill>
                  <a:srgbClr val="FF0000"/>
                </a:solidFill>
              </a:rPr>
              <a:t>59.86 </a:t>
            </a:r>
            <a:r>
              <a:rPr lang="zh-CN" altLang="en-US" sz="1800" dirty="0" smtClean="0"/>
              <a:t>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年，流出</a:t>
            </a:r>
            <a:r>
              <a:rPr lang="en-US" altLang="zh-CN" sz="1800" dirty="0" smtClean="0">
                <a:solidFill>
                  <a:srgbClr val="FF0000"/>
                </a:solidFill>
              </a:rPr>
              <a:t>34.29 </a:t>
            </a:r>
            <a:r>
              <a:rPr lang="zh-CN" altLang="en-US" sz="1800" dirty="0" smtClean="0"/>
              <a:t>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年，沉积</a:t>
            </a:r>
            <a:r>
              <a:rPr lang="en-US" altLang="zh-CN" sz="1800" dirty="0" smtClean="0">
                <a:solidFill>
                  <a:srgbClr val="FF0000"/>
                </a:solidFill>
              </a:rPr>
              <a:t>25.56 </a:t>
            </a:r>
            <a:r>
              <a:rPr lang="zh-CN" altLang="en-US" sz="1800" dirty="0" smtClean="0"/>
              <a:t>吨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年（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42.70%Cd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沉积到底泥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</p:txBody>
      </p:sp>
      <p:sp>
        <p:nvSpPr>
          <p:cNvPr id="105" name="右箭头 104"/>
          <p:cNvSpPr/>
          <p:nvPr/>
        </p:nvSpPr>
        <p:spPr>
          <a:xfrm rot="16200000" flipV="1">
            <a:off x="9041837" y="3131283"/>
            <a:ext cx="720000" cy="108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6" name="直接连接符 105"/>
          <p:cNvCxnSpPr/>
          <p:nvPr/>
        </p:nvCxnSpPr>
        <p:spPr>
          <a:xfrm rot="5400000">
            <a:off x="9253749" y="318937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rot="5400000">
            <a:off x="8880740" y="3189374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9176349" y="2884092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0.59</a:t>
            </a:r>
            <a:endParaRPr lang="zh-CN" altLang="en-US" dirty="0"/>
          </a:p>
        </p:txBody>
      </p:sp>
      <p:cxnSp>
        <p:nvCxnSpPr>
          <p:cNvPr id="109" name="直接连接符 108"/>
          <p:cNvCxnSpPr/>
          <p:nvPr/>
        </p:nvCxnSpPr>
        <p:spPr>
          <a:xfrm>
            <a:off x="8563627" y="2825283"/>
            <a:ext cx="6771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右箭头 109"/>
          <p:cNvSpPr/>
          <p:nvPr/>
        </p:nvSpPr>
        <p:spPr>
          <a:xfrm rot="5400000">
            <a:off x="5938737" y="1645324"/>
            <a:ext cx="720000" cy="108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1" name="直接连接符 110"/>
          <p:cNvCxnSpPr/>
          <p:nvPr/>
        </p:nvCxnSpPr>
        <p:spPr>
          <a:xfrm rot="5400000">
            <a:off x="6099277" y="1682433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rot="5400000">
            <a:off x="5776135" y="1678033"/>
            <a:ext cx="7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/>
        </p:nvSpPr>
        <p:spPr>
          <a:xfrm>
            <a:off x="5992737" y="959414"/>
            <a:ext cx="7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涓水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6059089" y="1513589"/>
            <a:ext cx="461665" cy="5138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dirty="0" smtClean="0"/>
              <a:t>0.64</a:t>
            </a:r>
          </a:p>
        </p:txBody>
      </p:sp>
      <p:cxnSp>
        <p:nvCxnSpPr>
          <p:cNvPr id="117" name="直接连接符 116"/>
          <p:cNvCxnSpPr/>
          <p:nvPr/>
        </p:nvCxnSpPr>
        <p:spPr>
          <a:xfrm flipH="1">
            <a:off x="3628868" y="2056346"/>
            <a:ext cx="25072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>
            <a:off x="6459277" y="2050847"/>
            <a:ext cx="8987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9023798" y="3601338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捞刀</a:t>
            </a:r>
            <a:r>
              <a:rPr lang="zh-CN" altLang="en-US" sz="1600" b="1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174" y="4114668"/>
            <a:ext cx="2040340" cy="2362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488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771437"/>
            <a:ext cx="6423551" cy="295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723437"/>
            <a:ext cx="6423551" cy="2952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湘江入洞庭湖水系</a:t>
            </a:r>
            <a:r>
              <a:rPr lang="en-US" altLang="zh-CN" dirty="0" smtClean="0"/>
              <a:t>Cd</a:t>
            </a:r>
            <a:r>
              <a:rPr lang="zh-CN" altLang="en-US" dirty="0" smtClean="0"/>
              <a:t>通量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311900" y="4074604"/>
            <a:ext cx="5591066" cy="164003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1900" dirty="0" smtClean="0"/>
              <a:t>2006-2015</a:t>
            </a:r>
            <a:r>
              <a:rPr lang="zh-CN" altLang="en-US" sz="1900" dirty="0" smtClean="0"/>
              <a:t>年平均径流量</a:t>
            </a:r>
            <a:r>
              <a:rPr lang="en-US" altLang="zh-CN" sz="1900" dirty="0" smtClean="0"/>
              <a:t>659</a:t>
            </a:r>
            <a:r>
              <a:rPr lang="zh-CN" altLang="en-US" sz="1900" dirty="0" smtClean="0"/>
              <a:t>亿 </a:t>
            </a:r>
            <a:r>
              <a:rPr lang="en-US" altLang="zh-CN" sz="1900" dirty="0" smtClean="0"/>
              <a:t>m</a:t>
            </a:r>
            <a:r>
              <a:rPr lang="en-US" altLang="zh-CN" sz="1900" baseline="30000" dirty="0" smtClean="0"/>
              <a:t>3</a:t>
            </a:r>
            <a:endParaRPr lang="en-US" altLang="zh-CN" sz="1900" dirty="0" smtClean="0"/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en-US" altLang="zh-CN" sz="1900" dirty="0" smtClean="0"/>
              <a:t>2006-2015</a:t>
            </a:r>
            <a:r>
              <a:rPr lang="zh-CN" altLang="en-US" sz="1900" dirty="0" smtClean="0"/>
              <a:t>年平均</a:t>
            </a:r>
            <a:r>
              <a:rPr lang="zh-CN" altLang="en-US" sz="1900" dirty="0"/>
              <a:t>湘江输入</a:t>
            </a:r>
            <a:r>
              <a:rPr lang="zh-CN" altLang="en-US" sz="1900" dirty="0" smtClean="0"/>
              <a:t>洞庭湖</a:t>
            </a:r>
            <a:r>
              <a:rPr lang="en-US" altLang="zh-CN" sz="1900" dirty="0" smtClean="0"/>
              <a:t>Cd</a:t>
            </a:r>
            <a:r>
              <a:rPr lang="zh-CN" altLang="en-US" sz="1900" dirty="0" smtClean="0"/>
              <a:t>通量为</a:t>
            </a:r>
            <a:r>
              <a:rPr lang="en-US" altLang="zh-CN" sz="1900" dirty="0" smtClean="0">
                <a:solidFill>
                  <a:srgbClr val="FF0000"/>
                </a:solidFill>
              </a:rPr>
              <a:t>34.29</a:t>
            </a:r>
            <a:r>
              <a:rPr lang="zh-CN" altLang="en-US" sz="1900" dirty="0" smtClean="0"/>
              <a:t>吨</a:t>
            </a:r>
            <a:r>
              <a:rPr lang="en-US" altLang="zh-CN" sz="1900" dirty="0" smtClean="0"/>
              <a:t>/</a:t>
            </a:r>
            <a:r>
              <a:rPr lang="zh-CN" altLang="en-US" sz="1900" dirty="0" smtClean="0"/>
              <a:t>年，丰</a:t>
            </a:r>
            <a:r>
              <a:rPr lang="zh-CN" altLang="en-US" sz="1900" dirty="0"/>
              <a:t>水期（</a:t>
            </a:r>
            <a:r>
              <a:rPr lang="en-US" altLang="zh-CN" sz="1900" dirty="0"/>
              <a:t>4-9</a:t>
            </a:r>
            <a:r>
              <a:rPr lang="zh-CN" altLang="en-US" sz="1900" dirty="0"/>
              <a:t>月份</a:t>
            </a:r>
            <a:r>
              <a:rPr lang="zh-CN" altLang="en-US" sz="1900" dirty="0" smtClean="0"/>
              <a:t>）为</a:t>
            </a:r>
            <a:r>
              <a:rPr lang="en-US" altLang="zh-CN" sz="1900" dirty="0" smtClean="0">
                <a:solidFill>
                  <a:srgbClr val="FF0000"/>
                </a:solidFill>
              </a:rPr>
              <a:t>23.37</a:t>
            </a:r>
            <a:r>
              <a:rPr lang="zh-CN" altLang="en-US" sz="1900" dirty="0"/>
              <a:t>吨</a:t>
            </a:r>
            <a:r>
              <a:rPr lang="zh-CN" altLang="en-US" sz="1900" dirty="0" smtClean="0"/>
              <a:t>，占比</a:t>
            </a:r>
            <a:r>
              <a:rPr lang="en-US" altLang="zh-CN" sz="1900" dirty="0" smtClean="0">
                <a:solidFill>
                  <a:srgbClr val="FF0000"/>
                </a:solidFill>
              </a:rPr>
              <a:t>68.2%</a:t>
            </a:r>
            <a:endParaRPr lang="en-US" altLang="zh-CN" sz="1900" dirty="0" smtClean="0"/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1900" dirty="0" smtClean="0"/>
              <a:t>杨忠芳等通过实测方法，估计</a:t>
            </a:r>
            <a:r>
              <a:rPr lang="en-US" altLang="zh-CN" sz="1900" dirty="0" smtClean="0"/>
              <a:t>2007</a:t>
            </a:r>
            <a:r>
              <a:rPr lang="zh-CN" altLang="en-US" sz="1900" dirty="0" smtClean="0"/>
              <a:t>年</a:t>
            </a:r>
            <a:r>
              <a:rPr lang="en-US" altLang="zh-CN" sz="1900" dirty="0" smtClean="0"/>
              <a:t>Cd</a:t>
            </a:r>
            <a:r>
              <a:rPr lang="zh-CN" altLang="en-US" sz="1900" dirty="0" smtClean="0"/>
              <a:t>通量为</a:t>
            </a:r>
            <a:r>
              <a:rPr lang="en-US" altLang="zh-CN" sz="1900" dirty="0" smtClean="0">
                <a:solidFill>
                  <a:srgbClr val="FF0000"/>
                </a:solidFill>
              </a:rPr>
              <a:t>59.58</a:t>
            </a:r>
            <a:r>
              <a:rPr lang="zh-CN" altLang="en-US" sz="1900" dirty="0" smtClean="0"/>
              <a:t>吨</a:t>
            </a:r>
            <a:r>
              <a:rPr lang="en-US" altLang="zh-CN" sz="1900" dirty="0" smtClean="0"/>
              <a:t>/</a:t>
            </a:r>
            <a:r>
              <a:rPr lang="zh-CN" altLang="en-US" sz="1900" dirty="0" smtClean="0"/>
              <a:t>年</a:t>
            </a:r>
            <a:endParaRPr lang="en-US" altLang="zh-CN" sz="19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538912"/>
            <a:ext cx="5628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杨忠芳 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2008)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183" y="586038"/>
            <a:ext cx="2477767" cy="2958091"/>
          </a:xfrm>
          <a:prstGeom prst="rect">
            <a:avLst/>
          </a:prstGeom>
        </p:spPr>
      </p:pic>
      <p:sp>
        <p:nvSpPr>
          <p:cNvPr id="12" name="五角星 11"/>
          <p:cNvSpPr/>
          <p:nvPr/>
        </p:nvSpPr>
        <p:spPr>
          <a:xfrm>
            <a:off x="9537864" y="570725"/>
            <a:ext cx="339561" cy="34589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903934" y="201393"/>
            <a:ext cx="160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流域总出口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24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关键源区识别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入河通量空间分布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079" y="850900"/>
            <a:ext cx="2889922" cy="2374900"/>
          </a:xfrm>
        </p:spPr>
        <p:txBody>
          <a:bodyPr/>
          <a:lstStyle/>
          <a:p>
            <a:r>
              <a:rPr lang="zh-CN" altLang="en-US" dirty="0" smtClean="0"/>
              <a:t>株洲清水塘</a:t>
            </a:r>
            <a:endParaRPr lang="en-US" altLang="zh-CN" dirty="0" smtClean="0"/>
          </a:p>
          <a:p>
            <a:r>
              <a:rPr lang="zh-CN" altLang="en-US" dirty="0" smtClean="0"/>
              <a:t>衡阳水口山</a:t>
            </a:r>
            <a:endParaRPr lang="en-US" altLang="zh-CN" dirty="0" smtClean="0"/>
          </a:p>
          <a:p>
            <a:r>
              <a:rPr lang="zh-CN" altLang="en-US" dirty="0"/>
              <a:t>郴州柿竹园</a:t>
            </a:r>
          </a:p>
          <a:p>
            <a:r>
              <a:rPr lang="zh-CN" altLang="en-US" dirty="0" smtClean="0"/>
              <a:t>郴州三十六湾</a:t>
            </a:r>
            <a:endParaRPr lang="en-US" altLang="zh-CN" dirty="0" smtClean="0"/>
          </a:p>
          <a:p>
            <a:r>
              <a:rPr lang="zh-CN" altLang="en-US" dirty="0"/>
              <a:t>长沙</a:t>
            </a:r>
            <a:r>
              <a:rPr lang="zh-CN" altLang="en-US" dirty="0" smtClean="0"/>
              <a:t>七宝山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83" y="803392"/>
            <a:ext cx="4613064" cy="52703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769823" y="1555852"/>
            <a:ext cx="143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株洲清水塘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205791" y="1399147"/>
            <a:ext cx="371475" cy="3714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488137" y="4910638"/>
            <a:ext cx="158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郴州柿竹园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803161" y="3341454"/>
            <a:ext cx="158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衡阳水口山</a:t>
            </a:r>
          </a:p>
        </p:txBody>
      </p:sp>
      <p:sp>
        <p:nvSpPr>
          <p:cNvPr id="11" name="椭圆 10"/>
          <p:cNvSpPr/>
          <p:nvPr/>
        </p:nvSpPr>
        <p:spPr>
          <a:xfrm>
            <a:off x="9538402" y="3548879"/>
            <a:ext cx="371475" cy="3714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177461" y="4484060"/>
            <a:ext cx="371475" cy="3714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3123167"/>
            <a:ext cx="6485035" cy="319928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30201" y="3526002"/>
            <a:ext cx="248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各子流域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入河通量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431997" y="1817739"/>
            <a:ext cx="371475" cy="3714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539388" y="922490"/>
            <a:ext cx="143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长沙七宝山</a:t>
            </a:r>
          </a:p>
        </p:txBody>
      </p:sp>
    </p:spTree>
    <p:extLst>
      <p:ext uri="{BB962C8B-B14F-4D97-AF65-F5344CB8AC3E}">
        <p14:creationId xmlns:p14="http://schemas.microsoft.com/office/powerpoint/2010/main" val="285444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入河通量估算（水体溯源）的意义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078" y="850899"/>
            <a:ext cx="7389445" cy="5884751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/>
              <a:t>准确</a:t>
            </a:r>
            <a:r>
              <a:rPr lang="zh-CN" altLang="en-US" dirty="0"/>
              <a:t>估算点源和非点源重金属入河</a:t>
            </a:r>
            <a:r>
              <a:rPr lang="zh-CN" altLang="en-US" dirty="0" smtClean="0"/>
              <a:t>量是实施</a:t>
            </a:r>
            <a:r>
              <a:rPr lang="zh-CN" altLang="en-US" dirty="0"/>
              <a:t>总量控制</a:t>
            </a:r>
            <a:r>
              <a:rPr lang="zh-CN" altLang="en-US" dirty="0" smtClean="0"/>
              <a:t>策略需</a:t>
            </a:r>
            <a:r>
              <a:rPr lang="zh-CN" altLang="en-US" dirty="0"/>
              <a:t>解决的关键科学问题之一</a:t>
            </a:r>
            <a:r>
              <a:rPr lang="zh-CN" altLang="en-US" dirty="0" smtClean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厘清</a:t>
            </a:r>
            <a:r>
              <a:rPr lang="zh-CN" altLang="en-US" dirty="0" smtClean="0">
                <a:solidFill>
                  <a:srgbClr val="FF0000"/>
                </a:solidFill>
              </a:rPr>
              <a:t>点源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非点源的贡献</a:t>
            </a:r>
            <a:r>
              <a:rPr lang="zh-CN" altLang="en-US" dirty="0"/>
              <a:t>对于流域环境管理的科学施</a:t>
            </a:r>
            <a:r>
              <a:rPr lang="zh-CN" altLang="en-US" dirty="0" smtClean="0"/>
              <a:t>策具有现实意义。</a:t>
            </a:r>
            <a:endParaRPr lang="en-US" altLang="zh-CN" dirty="0" smtClean="0"/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endParaRPr lang="en-US" altLang="zh-CN" dirty="0" smtClean="0"/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endParaRPr lang="en-US" altLang="zh-CN" dirty="0" smtClean="0"/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endParaRPr lang="en-US" altLang="zh-CN" dirty="0" smtClean="0"/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</a:rPr>
              <a:t>工业废水（点源）</a:t>
            </a:r>
            <a:r>
              <a:rPr lang="zh-CN" altLang="en-US" dirty="0"/>
              <a:t>长期被认为是水体中重金属的主要</a:t>
            </a:r>
            <a:r>
              <a:rPr lang="zh-CN" altLang="en-US" dirty="0" smtClean="0"/>
              <a:t>来源</a:t>
            </a:r>
            <a:endParaRPr lang="en-US" altLang="zh-CN" dirty="0"/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/>
              <a:t>Wu </a:t>
            </a:r>
            <a:r>
              <a:rPr lang="en-US" altLang="zh-CN" dirty="0"/>
              <a:t>et al. (2018); </a:t>
            </a:r>
            <a:r>
              <a:rPr lang="en-US" altLang="zh-CN" dirty="0" smtClean="0"/>
              <a:t>Huang </a:t>
            </a:r>
            <a:r>
              <a:rPr lang="en-US" altLang="zh-CN" dirty="0"/>
              <a:t>et al. (</a:t>
            </a:r>
            <a:r>
              <a:rPr lang="en-US" altLang="zh-CN" dirty="0" smtClean="0"/>
              <a:t>2019)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/>
              <a:t>全国尺度</a:t>
            </a:r>
            <a:r>
              <a:rPr lang="en-US" altLang="zh-CN" dirty="0" smtClean="0"/>
              <a:t>: Cd 28t, Hg 0.9t</a:t>
            </a:r>
            <a:r>
              <a:rPr lang="en-US" altLang="zh-CN" dirty="0"/>
              <a:t>,</a:t>
            </a:r>
            <a:r>
              <a:rPr lang="en-US" altLang="zh-CN" dirty="0" smtClean="0"/>
              <a:t> As 112t, </a:t>
            </a:r>
            <a:r>
              <a:rPr lang="en-US" altLang="zh-CN" dirty="0" err="1" smtClean="0"/>
              <a:t>Pb</a:t>
            </a:r>
            <a:r>
              <a:rPr lang="en-US" altLang="zh-CN" dirty="0" smtClean="0"/>
              <a:t> 130t, Cr 52t</a:t>
            </a:r>
          </a:p>
          <a:p>
            <a:pPr marL="457200" lvl="1" indent="0" algn="just">
              <a:lnSpc>
                <a:spcPct val="110000"/>
              </a:lnSpc>
              <a:buNone/>
            </a:pPr>
            <a:endParaRPr lang="en-US" altLang="zh-CN" dirty="0" smtClean="0"/>
          </a:p>
          <a:p>
            <a:pPr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 smtClean="0"/>
              <a:t>降雨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径流</a:t>
            </a:r>
            <a:r>
              <a:rPr lang="zh-CN" altLang="en-US" dirty="0"/>
              <a:t>过程所引起的</a:t>
            </a:r>
            <a:r>
              <a:rPr lang="zh-CN" altLang="en-US" dirty="0">
                <a:solidFill>
                  <a:srgbClr val="FF0000"/>
                </a:solidFill>
              </a:rPr>
              <a:t>非点源污染</a:t>
            </a:r>
            <a:r>
              <a:rPr lang="zh-CN" altLang="en-US" dirty="0"/>
              <a:t>，也可能是水体重金属污染的重要</a:t>
            </a:r>
            <a:r>
              <a:rPr lang="zh-CN" altLang="en-US" dirty="0" smtClean="0"/>
              <a:t>来源</a:t>
            </a:r>
            <a:endParaRPr lang="en-US" altLang="zh-CN" dirty="0" smtClean="0"/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en-US" altLang="zh-CN" dirty="0" smtClean="0"/>
              <a:t>Liu </a:t>
            </a:r>
            <a:r>
              <a:rPr lang="en-US" altLang="zh-CN" dirty="0"/>
              <a:t>et al. (</a:t>
            </a:r>
            <a:r>
              <a:rPr lang="en-US" altLang="zh-CN" dirty="0" smtClean="0"/>
              <a:t>2019)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土壤侵蚀</a:t>
            </a:r>
            <a:r>
              <a:rPr lang="zh-CN" altLang="en-US" dirty="0"/>
              <a:t>进入我国地表水体的八种重金属通量总和约为</a:t>
            </a:r>
            <a:r>
              <a:rPr lang="en-US" altLang="zh-CN" dirty="0"/>
              <a:t>6.6×10</a:t>
            </a:r>
            <a:r>
              <a:rPr lang="en-US" altLang="zh-CN" baseline="30000" dirty="0"/>
              <a:t>5</a:t>
            </a:r>
            <a:r>
              <a:rPr lang="zh-CN" altLang="en-US" dirty="0"/>
              <a:t>吨，远大于</a:t>
            </a:r>
            <a:r>
              <a:rPr lang="zh-CN" altLang="en-US" dirty="0" smtClean="0"/>
              <a:t>点源直接</a:t>
            </a:r>
            <a:r>
              <a:rPr lang="zh-CN" altLang="en-US" dirty="0"/>
              <a:t>排放量（</a:t>
            </a:r>
            <a:r>
              <a:rPr lang="en-US" altLang="zh-CN" dirty="0"/>
              <a:t>4.5×10</a:t>
            </a:r>
            <a:r>
              <a:rPr lang="en-US" altLang="zh-CN" baseline="30000" dirty="0"/>
              <a:t>4</a:t>
            </a:r>
            <a:r>
              <a:rPr lang="zh-CN" altLang="en-US" dirty="0"/>
              <a:t>吨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土壤侵蚀</a:t>
            </a:r>
            <a:r>
              <a:rPr lang="zh-CN" altLang="en-US" dirty="0"/>
              <a:t>大约是工业和市政点源的</a:t>
            </a:r>
            <a:r>
              <a:rPr lang="en-US" altLang="zh-CN" dirty="0"/>
              <a:t>15</a:t>
            </a:r>
            <a:r>
              <a:rPr lang="zh-CN" altLang="en-US" dirty="0"/>
              <a:t>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915" y="3893294"/>
            <a:ext cx="2880000" cy="24630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915" y="698500"/>
            <a:ext cx="2880000" cy="2595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58200" y="3293785"/>
            <a:ext cx="3734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Huang et al. (2019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点源排放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8200" y="6224558"/>
            <a:ext cx="3294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Liu et al. (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2019)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侵蚀泥沙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3978499449"/>
              </p:ext>
            </p:extLst>
          </p:nvPr>
        </p:nvGraphicFramePr>
        <p:xfrm>
          <a:off x="1416676" y="1894877"/>
          <a:ext cx="3913746" cy="1398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556376" y="1845044"/>
            <a:ext cx="923330" cy="1505146"/>
          </a:xfrm>
          <a:prstGeom prst="rect">
            <a:avLst/>
          </a:prstGeom>
          <a:solidFill>
            <a:srgbClr val="0070C0"/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流域环境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80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SWAT-HM</a:t>
            </a:r>
            <a:r>
              <a:rPr lang="zh-CN" altLang="en-US" dirty="0" smtClean="0"/>
              <a:t>模型简介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538912"/>
            <a:ext cx="5628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(Zhou et al., 2020)</a:t>
            </a:r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0" y="1945276"/>
            <a:ext cx="5597177" cy="39600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054100" y="1312011"/>
            <a:ext cx="4030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SWAT-HM Framework</a:t>
            </a:r>
            <a:endParaRPr lang="zh-CN" altLang="en-US" sz="2800" b="1" dirty="0"/>
          </a:p>
        </p:txBody>
      </p:sp>
      <p:sp>
        <p:nvSpPr>
          <p:cNvPr id="10" name="TextBox 4"/>
          <p:cNvSpPr txBox="1"/>
          <p:nvPr/>
        </p:nvSpPr>
        <p:spPr>
          <a:xfrm>
            <a:off x="6588714" y="858448"/>
            <a:ext cx="6731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陆相重金属迁移转化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过程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525258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525258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525258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TextBox 4"/>
          <p:cNvSpPr txBox="1"/>
          <p:nvPr/>
        </p:nvSpPr>
        <p:spPr>
          <a:xfrm>
            <a:off x="6588714" y="3764192"/>
            <a:ext cx="678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水相重金属迁移转化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过程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10896321" y="4413151"/>
            <a:ext cx="1576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吸附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沉降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再悬浮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掩埋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endParaRPr lang="zh-CN" altLang="en-US" dirty="0"/>
          </a:p>
        </p:txBody>
      </p:sp>
      <p:sp>
        <p:nvSpPr>
          <p:cNvPr id="17" name="TextBox 2"/>
          <p:cNvSpPr txBox="1"/>
          <p:nvPr/>
        </p:nvSpPr>
        <p:spPr>
          <a:xfrm>
            <a:off x="10946793" y="1983782"/>
            <a:ext cx="1576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淋滤下渗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蒸发上升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侵蚀搬运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地表径流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壤中流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6415914" y="723900"/>
            <a:ext cx="0" cy="60648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灯片编号占位符 7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7D9941-8192-4E3A-9257-8AF64C751963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85" y="1471478"/>
            <a:ext cx="4401036" cy="226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12" y="4413151"/>
            <a:ext cx="3398985" cy="2420135"/>
          </a:xfrm>
          <a:prstGeom prst="rect">
            <a:avLst/>
          </a:prstGeom>
        </p:spPr>
      </p:pic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92" y="1995271"/>
            <a:ext cx="2011854" cy="13107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943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+mn-lt"/>
              </a:rPr>
              <a:t>湘江</a:t>
            </a:r>
            <a:r>
              <a:rPr lang="en-US" altLang="zh-CN" dirty="0" smtClean="0">
                <a:latin typeface="+mn-lt"/>
              </a:rPr>
              <a:t>SWAT-HM</a:t>
            </a:r>
            <a:r>
              <a:rPr lang="zh-CN" altLang="en-US" dirty="0" smtClean="0">
                <a:latin typeface="+mn-lt"/>
              </a:rPr>
              <a:t>模型构建</a:t>
            </a:r>
            <a:endParaRPr lang="en-US" altLang="zh-CN" dirty="0">
              <a:latin typeface="+mn-lt"/>
            </a:endParaRPr>
          </a:p>
        </p:txBody>
      </p:sp>
      <p:sp>
        <p:nvSpPr>
          <p:cNvPr id="23" name="TextBox 2"/>
          <p:cNvSpPr txBox="1">
            <a:spLocks noGrp="1"/>
          </p:cNvSpPr>
          <p:nvPr>
            <p:ph idx="1"/>
          </p:nvPr>
        </p:nvSpPr>
        <p:spPr>
          <a:xfrm>
            <a:off x="412078" y="850900"/>
            <a:ext cx="11322721" cy="180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lt"/>
              </a:rPr>
              <a:t>地表高程 </a:t>
            </a:r>
            <a:r>
              <a:rPr lang="en-US" altLang="zh-CN" b="1" dirty="0" smtClean="0">
                <a:latin typeface="+mn-lt"/>
              </a:rPr>
              <a:t>DEM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lt"/>
              </a:rPr>
              <a:t>土地利用 </a:t>
            </a:r>
            <a:r>
              <a:rPr lang="en-US" altLang="zh-CN" b="1" dirty="0" smtClean="0">
                <a:latin typeface="+mn-lt"/>
              </a:rPr>
              <a:t>Land use/cover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lt"/>
              </a:rPr>
              <a:t>土壤 </a:t>
            </a:r>
            <a:r>
              <a:rPr lang="en-US" altLang="zh-CN" b="1" dirty="0" smtClean="0">
                <a:latin typeface="+mn-lt"/>
              </a:rPr>
              <a:t>Soil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lt"/>
              </a:rPr>
              <a:t>湘江流域划分为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591</a:t>
            </a:r>
            <a:r>
              <a:rPr lang="zh-CN" altLang="en-US" b="1" dirty="0" smtClean="0">
                <a:solidFill>
                  <a:srgbClr val="FF0000"/>
                </a:solidFill>
                <a:latin typeface="+mn-lt"/>
              </a:rPr>
              <a:t>个子流域，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16736HRU</a:t>
            </a:r>
            <a:endParaRPr lang="zh-CN" alt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3525258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525258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3525258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4" y="522798"/>
            <a:ext cx="5602306" cy="217271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8466335" y="2684480"/>
            <a:ext cx="1489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子流域</a:t>
            </a:r>
            <a:endParaRPr lang="en-US" altLang="zh-CN" sz="24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10237253" y="2673452"/>
            <a:ext cx="2296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水文响应单元</a:t>
            </a:r>
            <a:endParaRPr lang="en-US" altLang="zh-CN" sz="24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" y="3471668"/>
            <a:ext cx="2304150" cy="288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754" y="3471668"/>
            <a:ext cx="2304150" cy="288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38" y="3471668"/>
            <a:ext cx="2304150" cy="2880000"/>
          </a:xfrm>
          <a:prstGeom prst="rect">
            <a:avLst/>
          </a:prstGeom>
        </p:spPr>
      </p:pic>
      <p:sp>
        <p:nvSpPr>
          <p:cNvPr id="24" name="TextBox 8"/>
          <p:cNvSpPr txBox="1"/>
          <p:nvPr/>
        </p:nvSpPr>
        <p:spPr>
          <a:xfrm>
            <a:off x="1495409" y="5875011"/>
            <a:ext cx="90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DEM</a:t>
            </a:r>
            <a:endParaRPr lang="en-US" altLang="zh-CN" sz="2400" baseline="30000" dirty="0">
              <a:solidFill>
                <a:srgbClr val="FF0000"/>
              </a:solidFill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3525259" y="5875011"/>
            <a:ext cx="151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土地利用</a:t>
            </a:r>
            <a:endParaRPr lang="en-US" altLang="zh-CN" sz="24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6190542" y="5875011"/>
            <a:ext cx="90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土壤</a:t>
            </a:r>
            <a:endParaRPr lang="en-US" altLang="zh-CN" sz="24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43" y="3218305"/>
            <a:ext cx="2709559" cy="3386726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7241443" y="4407109"/>
            <a:ext cx="991321" cy="77948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8"/>
          <p:cNvSpPr txBox="1"/>
          <p:nvPr/>
        </p:nvSpPr>
        <p:spPr>
          <a:xfrm>
            <a:off x="6695417" y="2673452"/>
            <a:ext cx="1489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流域</a:t>
            </a:r>
            <a:endParaRPr lang="en-US" altLang="zh-CN" sz="24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9730173" y="5890003"/>
            <a:ext cx="235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湘江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子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流域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划分</a:t>
            </a:r>
          </a:p>
        </p:txBody>
      </p:sp>
    </p:spTree>
    <p:extLst>
      <p:ext uri="{BB962C8B-B14F-4D97-AF65-F5344CB8AC3E}">
        <p14:creationId xmlns:p14="http://schemas.microsoft.com/office/powerpoint/2010/main" val="30013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水文过程的</a:t>
            </a:r>
            <a:r>
              <a:rPr lang="zh-CN" altLang="en-US" dirty="0"/>
              <a:t>模拟</a:t>
            </a:r>
            <a:r>
              <a:rPr lang="zh-CN" altLang="en-US" dirty="0" smtClean="0"/>
              <a:t>与验证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流量</a:t>
            </a:r>
            <a:r>
              <a:rPr lang="zh-CN" altLang="en-US" sz="2400" dirty="0"/>
              <a:t>模拟率定与</a:t>
            </a:r>
            <a:r>
              <a:rPr lang="zh-CN" altLang="en-US" sz="2400" dirty="0" smtClean="0"/>
              <a:t>验证</a:t>
            </a:r>
            <a:endParaRPr lang="en-US" altLang="zh-CN" sz="2400" dirty="0" smtClean="0">
              <a:solidFill>
                <a:srgbClr val="0070C0"/>
              </a:solidFill>
            </a:endParaRPr>
          </a:p>
          <a:p>
            <a:pPr marL="800100" lvl="3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2009-2015</a:t>
            </a:r>
            <a:r>
              <a:rPr lang="zh-CN" altLang="en-US" sz="2400" dirty="0" smtClean="0"/>
              <a:t>年</a:t>
            </a:r>
            <a:r>
              <a:rPr lang="en-US" altLang="zh-CN" sz="2400" dirty="0" smtClean="0">
                <a:solidFill>
                  <a:srgbClr val="FF2727"/>
                </a:solidFill>
              </a:rPr>
              <a:t>45</a:t>
            </a:r>
            <a:r>
              <a:rPr lang="zh-CN" altLang="en-US" sz="2400" dirty="0" smtClean="0">
                <a:solidFill>
                  <a:srgbClr val="FF0000"/>
                </a:solidFill>
              </a:rPr>
              <a:t>站点</a:t>
            </a:r>
            <a:r>
              <a:rPr lang="zh-CN" altLang="en-US" sz="2400" dirty="0" smtClean="0"/>
              <a:t>的流量 </a:t>
            </a:r>
            <a:r>
              <a:rPr lang="en-US" altLang="zh-CN" sz="2400" dirty="0" smtClean="0">
                <a:solidFill>
                  <a:srgbClr val="FF0000"/>
                </a:solidFill>
              </a:rPr>
              <a:t>R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400" dirty="0" smtClean="0">
                <a:solidFill>
                  <a:srgbClr val="FF0000"/>
                </a:solidFill>
              </a:rPr>
              <a:t>=0.95</a:t>
            </a:r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泥沙</a:t>
            </a:r>
            <a:r>
              <a:rPr lang="zh-CN" altLang="en-US" sz="2400" dirty="0"/>
              <a:t>模拟率定与验证</a:t>
            </a:r>
            <a:endParaRPr lang="en-US" altLang="zh-CN" sz="2400" dirty="0"/>
          </a:p>
          <a:p>
            <a:pPr marL="800100" lvl="3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2009-2015</a:t>
            </a:r>
            <a:r>
              <a:rPr lang="zh-CN" altLang="en-US" sz="2400" dirty="0" smtClean="0"/>
              <a:t>年</a:t>
            </a:r>
            <a:r>
              <a:rPr lang="en-US" altLang="zh-CN" sz="2400" dirty="0">
                <a:solidFill>
                  <a:srgbClr val="FF0000"/>
                </a:solidFill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</a:rPr>
              <a:t>个站点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泥沙</a:t>
            </a:r>
            <a:r>
              <a:rPr lang="zh-CN" altLang="en-US" sz="2400" dirty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R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400" dirty="0" smtClean="0">
                <a:solidFill>
                  <a:srgbClr val="FF0000"/>
                </a:solidFill>
              </a:rPr>
              <a:t>=0.67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7" t="7681" b="9541"/>
          <a:stretch/>
        </p:blipFill>
        <p:spPr>
          <a:xfrm>
            <a:off x="8581188" y="3033482"/>
            <a:ext cx="2988512" cy="33659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42" y="815522"/>
            <a:ext cx="5167932" cy="21984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53002" y="5991618"/>
            <a:ext cx="3294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泥沙站分布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" y="3134039"/>
            <a:ext cx="4321649" cy="32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846" y="3159439"/>
            <a:ext cx="432164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6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45</a:t>
            </a:r>
            <a:r>
              <a:rPr lang="zh-CN" altLang="en-US" dirty="0" smtClean="0"/>
              <a:t>个流量站和</a:t>
            </a:r>
            <a:r>
              <a:rPr lang="en-US" altLang="zh-CN" dirty="0" smtClean="0"/>
              <a:t>14</a:t>
            </a:r>
            <a:r>
              <a:rPr lang="zh-CN" altLang="en-US" dirty="0"/>
              <a:t>个泥沙站模拟</a:t>
            </a:r>
            <a:r>
              <a:rPr lang="zh-CN" altLang="en-US" dirty="0" smtClean="0"/>
              <a:t>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613"/>
            <a:ext cx="6000000" cy="4500000"/>
          </a:xfrm>
        </p:spPr>
      </p:pic>
      <p:pic>
        <p:nvPicPr>
          <p:cNvPr id="6" name="内容占位符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07" y="761613"/>
            <a:ext cx="6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8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湘江流域水沙模拟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0" y="850900"/>
            <a:ext cx="4876799" cy="55054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降雨</a:t>
            </a:r>
            <a:r>
              <a:rPr lang="en-US" altLang="zh-CN" dirty="0" smtClean="0"/>
              <a:t>: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蒸散</a:t>
            </a:r>
            <a:r>
              <a:rPr lang="zh-CN" altLang="en-US" dirty="0" smtClean="0"/>
              <a:t>发</a:t>
            </a:r>
            <a:r>
              <a:rPr lang="en-US" altLang="zh-CN" dirty="0" smtClean="0"/>
              <a:t>: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 smtClean="0"/>
              <a:t>地表径流</a:t>
            </a:r>
            <a:r>
              <a:rPr lang="en-US" altLang="zh-CN" dirty="0" smtClean="0"/>
              <a:t>: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侧向</a:t>
            </a:r>
            <a:r>
              <a:rPr lang="zh-CN" altLang="en-US" dirty="0" smtClean="0"/>
              <a:t>流</a:t>
            </a:r>
            <a:r>
              <a:rPr lang="en-US" altLang="zh-CN" dirty="0" smtClean="0"/>
              <a:t>: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回归</a:t>
            </a:r>
            <a:r>
              <a:rPr lang="zh-CN" altLang="en-US" dirty="0" smtClean="0"/>
              <a:t>流</a:t>
            </a:r>
            <a:r>
              <a:rPr lang="en-US" altLang="zh-CN" dirty="0" smtClean="0"/>
              <a:t>: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" y="850900"/>
            <a:ext cx="6074585" cy="53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9288" y="-275186"/>
            <a:ext cx="11393424" cy="25417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400" b="1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4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  <a:r>
              <a:rPr lang="en-US" altLang="zh-CN" sz="4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400" b="1" u="sng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67F5ADE7-0696-4688-AA3A-EC9CF675C952}"/>
              </a:ext>
            </a:extLst>
          </p:cNvPr>
          <p:cNvSpPr/>
          <p:nvPr/>
        </p:nvSpPr>
        <p:spPr>
          <a:xfrm>
            <a:off x="0" y="800609"/>
            <a:ext cx="12192000" cy="133350"/>
          </a:xfrm>
          <a:prstGeom prst="rect">
            <a:avLst/>
          </a:prstGeom>
          <a:solidFill>
            <a:srgbClr val="3A3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4" name="图片 5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85" y="45788"/>
            <a:ext cx="720000" cy="720000"/>
          </a:xfrm>
          <a:prstGeom prst="rect">
            <a:avLst/>
          </a:prstGeom>
        </p:spPr>
      </p:pic>
      <p:pic>
        <p:nvPicPr>
          <p:cNvPr id="535" name="图片 5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885" y="42765"/>
            <a:ext cx="1474289" cy="720000"/>
          </a:xfrm>
          <a:prstGeom prst="rect">
            <a:avLst/>
          </a:prstGeom>
        </p:spPr>
      </p:pic>
      <p:grpSp>
        <p:nvGrpSpPr>
          <p:cNvPr id="545" name="组合 544">
            <a:extLst>
              <a:ext uri="{FF2B5EF4-FFF2-40B4-BE49-F238E27FC236}">
                <a16:creationId xmlns:a16="http://schemas.microsoft.com/office/drawing/2014/main" id="{41873132-6662-4BD3-80C3-EDFC38C0E7B3}"/>
              </a:ext>
            </a:extLst>
          </p:cNvPr>
          <p:cNvGrpSpPr/>
          <p:nvPr/>
        </p:nvGrpSpPr>
        <p:grpSpPr>
          <a:xfrm>
            <a:off x="3839102" y="1863322"/>
            <a:ext cx="6820783" cy="4254097"/>
            <a:chOff x="691869" y="605632"/>
            <a:chExt cx="5115587" cy="3190573"/>
          </a:xfrm>
        </p:grpSpPr>
        <p:sp>
          <p:nvSpPr>
            <p:cNvPr id="546" name="文本框 1"/>
            <p:cNvSpPr txBox="1">
              <a:spLocks noChangeArrowheads="1"/>
            </p:cNvSpPr>
            <p:nvPr/>
          </p:nvSpPr>
          <p:spPr bwMode="auto">
            <a:xfrm>
              <a:off x="1354137" y="605632"/>
              <a:ext cx="3028812" cy="6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FangSong" charset="-122"/>
                </a:rPr>
                <a:t>研究背景与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FangSong" charset="-122"/>
                </a:rPr>
                <a:t>思路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FangSong" charset="-122"/>
              </a:endParaRPr>
            </a:p>
          </p:txBody>
        </p:sp>
        <p:sp>
          <p:nvSpPr>
            <p:cNvPr id="547" name="菱形 546"/>
            <p:cNvSpPr/>
            <p:nvPr/>
          </p:nvSpPr>
          <p:spPr bwMode="auto">
            <a:xfrm>
              <a:off x="691870" y="691482"/>
              <a:ext cx="592119" cy="496888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一</a:t>
              </a:r>
            </a:p>
          </p:txBody>
        </p:sp>
        <p:sp>
          <p:nvSpPr>
            <p:cNvPr id="548" name="菱形 547">
              <a:extLst>
                <a:ext uri="{FF2B5EF4-FFF2-40B4-BE49-F238E27FC236}">
                  <a16:creationId xmlns:a16="http://schemas.microsoft.com/office/drawing/2014/main" id="{5E070172-5F5F-4C74-A911-240C8EE4FF89}"/>
                </a:ext>
              </a:extLst>
            </p:cNvPr>
            <p:cNvSpPr/>
            <p:nvPr/>
          </p:nvSpPr>
          <p:spPr bwMode="auto">
            <a:xfrm>
              <a:off x="691870" y="1499283"/>
              <a:ext cx="592119" cy="498475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二</a:t>
              </a:r>
            </a:p>
          </p:txBody>
        </p:sp>
        <p:sp>
          <p:nvSpPr>
            <p:cNvPr id="549" name="文本框 1">
              <a:extLst>
                <a:ext uri="{FF2B5EF4-FFF2-40B4-BE49-F238E27FC236}">
                  <a16:creationId xmlns:a16="http://schemas.microsoft.com/office/drawing/2014/main" id="{39E2CAFD-FDDD-4174-A7A8-ED7F0CCC6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138" y="1419622"/>
              <a:ext cx="4453318" cy="6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土壤重金属源解析</a:t>
              </a:r>
              <a:endPara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0" name="菱形 549">
              <a:extLst>
                <a:ext uri="{FF2B5EF4-FFF2-40B4-BE49-F238E27FC236}">
                  <a16:creationId xmlns:a16="http://schemas.microsoft.com/office/drawing/2014/main" id="{430BB478-60CD-4312-AA64-EF71A1889837}"/>
                </a:ext>
              </a:extLst>
            </p:cNvPr>
            <p:cNvSpPr/>
            <p:nvPr/>
          </p:nvSpPr>
          <p:spPr bwMode="auto">
            <a:xfrm>
              <a:off x="691869" y="2381936"/>
              <a:ext cx="592119" cy="498475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三</a:t>
              </a:r>
            </a:p>
          </p:txBody>
        </p:sp>
        <p:sp>
          <p:nvSpPr>
            <p:cNvPr id="551" name="文本框 1">
              <a:extLst>
                <a:ext uri="{FF2B5EF4-FFF2-40B4-BE49-F238E27FC236}">
                  <a16:creationId xmlns:a16="http://schemas.microsoft.com/office/drawing/2014/main" id="{11657A34-5F27-44AD-9776-12140F849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138" y="2304576"/>
              <a:ext cx="4081958" cy="6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水体重金属源解析</a:t>
              </a:r>
              <a:endPara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" name="菱形 551">
              <a:extLst>
                <a:ext uri="{FF2B5EF4-FFF2-40B4-BE49-F238E27FC236}">
                  <a16:creationId xmlns:a16="http://schemas.microsoft.com/office/drawing/2014/main" id="{5FDF8EFB-6767-4CD6-98BE-58C1D84D74A4}"/>
                </a:ext>
              </a:extLst>
            </p:cNvPr>
            <p:cNvSpPr/>
            <p:nvPr/>
          </p:nvSpPr>
          <p:spPr bwMode="auto">
            <a:xfrm>
              <a:off x="691869" y="3248017"/>
              <a:ext cx="592119" cy="498475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仿宋" panose="02010609060101010101" charset="-122"/>
                  <a:sym typeface="+mn-ea"/>
                </a:rPr>
                <a:t>四</a:t>
              </a:r>
            </a:p>
          </p:txBody>
        </p:sp>
        <p:sp>
          <p:nvSpPr>
            <p:cNvPr id="553" name="文本框 1">
              <a:extLst>
                <a:ext uri="{FF2B5EF4-FFF2-40B4-BE49-F238E27FC236}">
                  <a16:creationId xmlns:a16="http://schemas.microsoft.com/office/drawing/2014/main" id="{86AEC8E6-3185-402B-8A08-A46C9489E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137" y="3172957"/>
              <a:ext cx="2110724" cy="6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小结与展望</a:t>
              </a:r>
              <a:endParaRPr lang="en-US" altLang="zh-CN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">
            <a:extLst>
              <a:ext uri="{FF2B5EF4-FFF2-40B4-BE49-F238E27FC236}">
                <a16:creationId xmlns:a16="http://schemas.microsoft.com/office/drawing/2014/main" id="{11657A34-5F27-44AD-9776-12140F84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126" y="4771953"/>
            <a:ext cx="70705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湘江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流域重金属迁移转化模型的构建与验证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b="1" dirty="0" smtClean="0">
                <a:solidFill>
                  <a:srgbClr val="FF2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000" b="1" dirty="0" smtClean="0">
                <a:solidFill>
                  <a:srgbClr val="FF2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湘江</a:t>
            </a:r>
            <a:r>
              <a:rPr lang="zh-CN" altLang="en-US" sz="2000" b="1" dirty="0">
                <a:solidFill>
                  <a:srgbClr val="FF2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流域重金属入河通量的时空特征分析</a:t>
            </a:r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11657A34-5F27-44AD-9776-12140F849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81" y="3611363"/>
            <a:ext cx="70705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湘江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郴水河流域土壤重金属来源解析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湘江流域土壤重金属影响因素识别与空间预测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4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88" y="3774688"/>
            <a:ext cx="4080000" cy="306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28" y="724753"/>
            <a:ext cx="4080000" cy="30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193" y="3784372"/>
            <a:ext cx="4080000" cy="306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156" y="738000"/>
            <a:ext cx="4080000" cy="306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193" y="744503"/>
            <a:ext cx="408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不同途径重金属</a:t>
            </a:r>
            <a:r>
              <a:rPr lang="en-US" altLang="zh-CN" dirty="0"/>
              <a:t>Cd</a:t>
            </a:r>
            <a:r>
              <a:rPr lang="zh-CN" altLang="en-US" dirty="0"/>
              <a:t>入河通量（</a:t>
            </a:r>
            <a:r>
              <a:rPr lang="en-US" altLang="zh-CN" dirty="0" smtClean="0"/>
              <a:t>2006-2015</a:t>
            </a:r>
            <a:r>
              <a:rPr lang="zh-CN" altLang="en-US" dirty="0"/>
              <a:t>年）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9941-8192-4E3A-9257-8AF64C75196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7383428" y="4041879"/>
            <a:ext cx="5098026" cy="281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en-US" altLang="zh-CN" dirty="0" smtClean="0"/>
              <a:t>Cd</a:t>
            </a:r>
            <a:r>
              <a:rPr lang="zh-CN" altLang="en-US" dirty="0"/>
              <a:t>多</a:t>
            </a:r>
            <a:r>
              <a:rPr lang="zh-CN" altLang="en-US" dirty="0" smtClean="0"/>
              <a:t>途径入河通量时空变化规律</a:t>
            </a:r>
            <a:endParaRPr lang="en-US" altLang="zh-CN" dirty="0" smtClean="0"/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dirty="0" smtClean="0"/>
              <a:t>空间上识别出</a:t>
            </a:r>
            <a:r>
              <a:rPr lang="zh-CN" altLang="en-US" dirty="0" smtClean="0">
                <a:solidFill>
                  <a:srgbClr val="FF0000"/>
                </a:solidFill>
              </a:rPr>
              <a:t>热点区域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dirty="0" smtClean="0"/>
              <a:t>时间上</a:t>
            </a:r>
            <a:r>
              <a:rPr lang="zh-CN" altLang="en-US" dirty="0"/>
              <a:t>区</a:t>
            </a:r>
            <a:r>
              <a:rPr lang="zh-CN" altLang="en-US" dirty="0" smtClean="0"/>
              <a:t>分出</a:t>
            </a:r>
            <a:r>
              <a:rPr lang="zh-CN" altLang="en-US" dirty="0" smtClean="0">
                <a:solidFill>
                  <a:srgbClr val="FF2727"/>
                </a:solidFill>
              </a:rPr>
              <a:t>季节和月份特征</a:t>
            </a:r>
            <a:endParaRPr lang="en-US" altLang="zh-CN" dirty="0" smtClean="0">
              <a:solidFill>
                <a:srgbClr val="FF2727"/>
              </a:solidFill>
            </a:endParaRPr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dirty="0" smtClean="0"/>
              <a:t>区分了点源与非点源占比</a:t>
            </a:r>
            <a:endParaRPr lang="en-US" altLang="zh-CN" dirty="0" smtClean="0"/>
          </a:p>
          <a:p>
            <a:pPr marL="1257300" lvl="3" indent="-342900"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/>
              <a:t>工业点源排放持续减少</a:t>
            </a:r>
            <a:endParaRPr lang="en-US" altLang="zh-CN" dirty="0" smtClean="0"/>
          </a:p>
          <a:p>
            <a:pPr marL="1257300" lvl="3" indent="-342900"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/>
              <a:t>地表径流通量持续增加</a:t>
            </a:r>
            <a:endParaRPr lang="en-US" altLang="zh-CN" dirty="0" smtClean="0"/>
          </a:p>
          <a:p>
            <a:pPr marL="800100" lvl="2" indent="-342900"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dirty="0" smtClean="0"/>
              <a:t>为分区精细治理提供技术支撑</a:t>
            </a:r>
            <a:endParaRPr lang="en-US" altLang="zh-CN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altLang="zh-CN" b="1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8799196" y="3019074"/>
            <a:ext cx="160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河水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浓度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97554" y="6069603"/>
            <a:ext cx="160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泥沙侵蚀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49907" y="6069603"/>
            <a:ext cx="125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工业点源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06946" y="3019074"/>
            <a:ext cx="160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地表径流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98396" y="2803631"/>
            <a:ext cx="829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急性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798396" y="1127929"/>
            <a:ext cx="67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慢性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</a:t>
            </a:r>
          </a:p>
        </p:txBody>
      </p:sp>
      <p:sp>
        <p:nvSpPr>
          <p:cNvPr id="18" name="矩形 17"/>
          <p:cNvSpPr/>
          <p:nvPr/>
        </p:nvSpPr>
        <p:spPr>
          <a:xfrm>
            <a:off x="10572989" y="1287454"/>
            <a:ext cx="288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572989" y="2969496"/>
            <a:ext cx="288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492916" y="3009603"/>
            <a:ext cx="9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壤中流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53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博士论文汇报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TM03457496[[fn=视差]]</Template>
  <TotalTime>61439</TotalTime>
  <Words>868</Words>
  <Application>Microsoft Office PowerPoint</Application>
  <PresentationFormat>宽屏</PresentationFormat>
  <Paragraphs>202</Paragraphs>
  <Slides>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FangSong</vt:lpstr>
      <vt:lpstr>仿宋</vt:lpstr>
      <vt:lpstr>黑体</vt:lpstr>
      <vt:lpstr>启功字体简体</vt:lpstr>
      <vt:lpstr>宋体</vt:lpstr>
      <vt:lpstr>微软雅黑</vt:lpstr>
      <vt:lpstr>Arial</vt:lpstr>
      <vt:lpstr>Calibri</vt:lpstr>
      <vt:lpstr>Times New Roman</vt:lpstr>
      <vt:lpstr>Wingdings</vt:lpstr>
      <vt:lpstr>Office Theme</vt:lpstr>
      <vt:lpstr>汇报提纲 </vt:lpstr>
      <vt:lpstr>入河通量估算（水体溯源）的意义</vt:lpstr>
      <vt:lpstr>SWAT-HM模型简介</vt:lpstr>
      <vt:lpstr>湘江SWAT-HM模型构建</vt:lpstr>
      <vt:lpstr>水文过程的模拟与验证</vt:lpstr>
      <vt:lpstr>45个流量站和14个泥沙站模拟结果</vt:lpstr>
      <vt:lpstr>湘江流域水沙模拟</vt:lpstr>
      <vt:lpstr>汇报提纲 </vt:lpstr>
      <vt:lpstr>不同途径重金属Cd入河通量（2006-2015年）</vt:lpstr>
      <vt:lpstr>湘江水系重金属Cd浓度（2006-2015年）</vt:lpstr>
      <vt:lpstr>湘江水体重金属溯源</vt:lpstr>
      <vt:lpstr>不同行业点源贡献（2006-2015年）</vt:lpstr>
      <vt:lpstr>湘江流域干支流Cd通量</vt:lpstr>
      <vt:lpstr>湘江入洞庭湖水系Cd通量</vt:lpstr>
      <vt:lpstr>关键源区识别—入河通量空间分布</vt:lpstr>
    </vt:vector>
  </TitlesOfParts>
  <Company>BNU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Lingfeng</dc:creator>
  <cp:lastModifiedBy>Lingfeng Zhou</cp:lastModifiedBy>
  <cp:revision>1326</cp:revision>
  <dcterms:created xsi:type="dcterms:W3CDTF">2018-05-14T15:40:59Z</dcterms:created>
  <dcterms:modified xsi:type="dcterms:W3CDTF">2021-12-02T13:13:30Z</dcterms:modified>
</cp:coreProperties>
</file>